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0"/>
  </p:notesMasterIdLst>
  <p:sldIdLst>
    <p:sldId id="262" r:id="rId2"/>
    <p:sldId id="263" r:id="rId3"/>
    <p:sldId id="264" r:id="rId4"/>
    <p:sldId id="265" r:id="rId5"/>
    <p:sldId id="266" r:id="rId6"/>
    <p:sldId id="356" r:id="rId7"/>
    <p:sldId id="269" r:id="rId8"/>
    <p:sldId id="270" r:id="rId9"/>
    <p:sldId id="271" r:id="rId10"/>
    <p:sldId id="272" r:id="rId11"/>
    <p:sldId id="347" r:id="rId12"/>
    <p:sldId id="273" r:id="rId13"/>
    <p:sldId id="274" r:id="rId14"/>
    <p:sldId id="27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48" r:id="rId25"/>
    <p:sldId id="386" r:id="rId26"/>
    <p:sldId id="326" r:id="rId27"/>
    <p:sldId id="350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12" r:id="rId42"/>
    <p:sldId id="351" r:id="rId43"/>
    <p:sldId id="313" r:id="rId44"/>
    <p:sldId id="352" r:id="rId45"/>
    <p:sldId id="314" r:id="rId46"/>
    <p:sldId id="382" r:id="rId47"/>
    <p:sldId id="383" r:id="rId48"/>
    <p:sldId id="384" r:id="rId49"/>
    <p:sldId id="385" r:id="rId50"/>
    <p:sldId id="316" r:id="rId51"/>
    <p:sldId id="317" r:id="rId52"/>
    <p:sldId id="318" r:id="rId53"/>
    <p:sldId id="319" r:id="rId54"/>
    <p:sldId id="320" r:id="rId55"/>
    <p:sldId id="321" r:id="rId56"/>
    <p:sldId id="375" r:id="rId57"/>
    <p:sldId id="376" r:id="rId58"/>
    <p:sldId id="377" r:id="rId59"/>
    <p:sldId id="378" r:id="rId60"/>
    <p:sldId id="379" r:id="rId61"/>
    <p:sldId id="380" r:id="rId62"/>
    <p:sldId id="381" r:id="rId63"/>
    <p:sldId id="362" r:id="rId64"/>
    <p:sldId id="363" r:id="rId65"/>
    <p:sldId id="364" r:id="rId66"/>
    <p:sldId id="354" r:id="rId67"/>
    <p:sldId id="324" r:id="rId68"/>
    <p:sldId id="405" r:id="rId69"/>
  </p:sldIdLst>
  <p:sldSz cx="9144000" cy="6858000" type="screen4x3"/>
  <p:notesSz cx="6858000" cy="9144000"/>
  <p:custDataLst>
    <p:tags r:id="rId7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1400" b="1" kern="1200">
        <a:solidFill>
          <a:srgbClr val="003366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1400" b="1" kern="1200">
        <a:solidFill>
          <a:srgbClr val="003366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1400" b="1" kern="1200">
        <a:solidFill>
          <a:srgbClr val="003366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1400" b="1" kern="1200">
        <a:solidFill>
          <a:srgbClr val="003366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89620" autoAdjust="0"/>
  </p:normalViewPr>
  <p:slideViewPr>
    <p:cSldViewPr>
      <p:cViewPr varScale="1">
        <p:scale>
          <a:sx n="90" d="100"/>
          <a:sy n="90" d="100"/>
        </p:scale>
        <p:origin x="1161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实 陈" userId="4583ffe2-5da7-45e3-8581-7f06dbfe0081" providerId="ADAL" clId="{B661EE50-B373-4C97-AD18-8ABD751501B0}"/>
    <pc:docChg chg="modSld">
      <pc:chgData name="实 陈" userId="4583ffe2-5da7-45e3-8581-7f06dbfe0081" providerId="ADAL" clId="{B661EE50-B373-4C97-AD18-8ABD751501B0}" dt="2022-11-10T15:20:51.687" v="33" actId="20577"/>
      <pc:docMkLst>
        <pc:docMk/>
      </pc:docMkLst>
      <pc:sldChg chg="addSp modSp mod">
        <pc:chgData name="实 陈" userId="4583ffe2-5da7-45e3-8581-7f06dbfe0081" providerId="ADAL" clId="{B661EE50-B373-4C97-AD18-8ABD751501B0}" dt="2022-11-10T15:20:51.687" v="33" actId="20577"/>
        <pc:sldMkLst>
          <pc:docMk/>
          <pc:sldMk cId="0" sldId="318"/>
        </pc:sldMkLst>
        <pc:spChg chg="add mod">
          <ac:chgData name="实 陈" userId="4583ffe2-5da7-45e3-8581-7f06dbfe0081" providerId="ADAL" clId="{B661EE50-B373-4C97-AD18-8ABD751501B0}" dt="2022-11-10T15:20:51.687" v="33" actId="20577"/>
          <ac:spMkLst>
            <pc:docMk/>
            <pc:sldMk cId="0" sldId="318"/>
            <ac:spMk id="2" creationId="{A00D9BCD-0706-BA81-B90A-74B81B91B81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C2713C6-5309-A746-8CD4-C60EA78577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94942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 dirty="0">
              <a:ea typeface="宋体" charset="0"/>
            </a:endParaRPr>
          </a:p>
        </p:txBody>
      </p:sp>
      <p:sp>
        <p:nvSpPr>
          <p:cNvPr id="5123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9697EA7A-F27C-5149-B379-837E6D9ABEC0}" type="slidenum">
              <a:rPr lang="zh-CN" altLang="en-US" sz="1200" b="0">
                <a:solidFill>
                  <a:schemeClr val="tx1"/>
                </a:solidFill>
              </a:rPr>
              <a:pPr eaLnBrk="1" hangingPunct="1"/>
              <a:t>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382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5327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03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762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567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3510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419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5316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4470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636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宋体" charset="0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0430DA36-3074-FB4C-9F7A-F577E54855FD}" type="slidenum">
              <a:rPr lang="en-US" altLang="zh-CN" sz="1200" b="0">
                <a:solidFill>
                  <a:schemeClr val="tx1"/>
                </a:solidFill>
              </a:rPr>
              <a:pPr eaLnBrk="1" hangingPunct="1"/>
              <a:t>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930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0156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宋体" charset="0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49835C91-23D5-0C47-BB87-BA47E5363B23}" type="slidenum">
              <a:rPr lang="en-US" altLang="zh-CN" sz="1200" b="0">
                <a:solidFill>
                  <a:schemeClr val="tx1"/>
                </a:solidFill>
              </a:rPr>
              <a:pPr eaLnBrk="1" hangingPunct="1"/>
              <a:t>41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9340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D622C911-7620-794D-ADE1-8FC86E412404}" type="slidenum">
              <a:rPr lang="zh-CN" altLang="en-US" sz="1200" b="0">
                <a:solidFill>
                  <a:schemeClr val="tx1"/>
                </a:solidFill>
              </a:rPr>
              <a:pPr eaLnBrk="1" hangingPunct="1"/>
              <a:t>43</a:t>
            </a:fld>
            <a:endParaRPr lang="zh-CN" altLang="en-US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6999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4179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847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4822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790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050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4289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121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宋体" charset="0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58AEE5A0-121F-9A41-B8D7-3AF24B9FCDCC}" type="slidenum">
              <a:rPr lang="en-US" altLang="zh-CN" sz="1200" b="0">
                <a:solidFill>
                  <a:schemeClr val="tx1"/>
                </a:solidFill>
              </a:rPr>
              <a:pPr eaLnBrk="1" hangingPunct="1"/>
              <a:t>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958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52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939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713C6-5309-A746-8CD4-C60EA785771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3172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84213" y="2128838"/>
            <a:ext cx="7769225" cy="1471612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sz="3200">
              <a:solidFill>
                <a:schemeClr val="bg1"/>
              </a:solidFill>
              <a:latin typeface="宋体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1371600" y="3886200"/>
            <a:ext cx="6400800" cy="1981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Font typeface="Wingdings" charset="0"/>
              <a:buNone/>
            </a:pPr>
            <a:endParaRPr lang="en-US" sz="1600"/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5000"/>
              </a:lnSpc>
              <a:spcBef>
                <a:spcPct val="50000"/>
              </a:spcBef>
            </a:pPr>
            <a:endParaRPr lang="zh-CN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6286500"/>
            <a:ext cx="91440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7" descr="dut_logo_new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37300"/>
            <a:ext cx="5334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640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4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6200"/>
            <a:ext cx="2190750" cy="60960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419850" cy="60960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177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10200" y="10668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10200" y="36957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4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2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楷体" pitchFamily="49" charset="-122"/>
                <a:cs typeface="Times New Roman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31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497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85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04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01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75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92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391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5000"/>
              </a:lnSpc>
              <a:spcBef>
                <a:spcPct val="50000"/>
              </a:spcBef>
            </a:pPr>
            <a:endParaRPr lang="zh-CN" alt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pic>
        <p:nvPicPr>
          <p:cNvPr id="1029" name="Picture 17" descr="dut_logo_ne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163" y="0"/>
            <a:ext cx="8588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楷体" pitchFamily="49" charset="-122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楷体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楷体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楷体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楷体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Ø"/>
        <a:defRPr sz="2400" b="1">
          <a:solidFill>
            <a:srgbClr val="003366"/>
          </a:solidFill>
          <a:latin typeface="Times New Roman" pitchFamily="18" charset="0"/>
          <a:ea typeface="楷体" pitchFamily="49" charset="-122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Ø"/>
        <a:defRPr sz="2000" b="1">
          <a:solidFill>
            <a:srgbClr val="003366"/>
          </a:solidFill>
          <a:latin typeface="Times New Roman" pitchFamily="18" charset="0"/>
          <a:ea typeface="楷体" pitchFamily="49" charset="-122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charset="0"/>
        <a:buChar char="Ø"/>
        <a:defRPr sz="2400" b="1">
          <a:solidFill>
            <a:srgbClr val="003366"/>
          </a:solidFill>
          <a:latin typeface="Times New Roman" pitchFamily="18" charset="0"/>
          <a:ea typeface="楷体" pitchFamily="49" charset="-122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楷体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楷体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Times New Roman" charset="0"/>
                <a:ea typeface="楷体" charset="0"/>
              </a:rPr>
              <a:t>Data Structures and Algorithms</a:t>
            </a:r>
            <a:endParaRPr lang="zh-CN" altLang="en-US">
              <a:latin typeface="Times New Roman" charset="0"/>
              <a:ea typeface="楷体" charset="0"/>
            </a:endParaRPr>
          </a:p>
        </p:txBody>
      </p:sp>
      <p:sp>
        <p:nvSpPr>
          <p:cNvPr id="4098" name="副标题 2"/>
          <p:cNvSpPr>
            <a:spLocks noGrp="1"/>
          </p:cNvSpPr>
          <p:nvPr>
            <p:ph type="subTitle" idx="1"/>
          </p:nvPr>
        </p:nvSpPr>
        <p:spPr>
          <a:xfrm>
            <a:off x="1357313" y="4143375"/>
            <a:ext cx="6400800" cy="17526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altLang="zh-CN" sz="2800" dirty="0">
                <a:latin typeface="Times New Roman" charset="0"/>
                <a:ea typeface="楷体" charset="0"/>
              </a:rPr>
              <a:t>Lecture 4 – Minimum Spanning Tree</a:t>
            </a:r>
          </a:p>
          <a:p>
            <a:pPr>
              <a:buFont typeface="Wingdings" charset="0"/>
              <a:buNone/>
            </a:pPr>
            <a:r>
              <a:rPr lang="en-US" altLang="zh-CN" sz="2400" dirty="0">
                <a:latin typeface="Times New Roman" charset="0"/>
                <a:ea typeface="楷体" charset="0"/>
              </a:rPr>
              <a:t> Miao Zhang</a:t>
            </a:r>
          </a:p>
          <a:p>
            <a:pPr>
              <a:buFont typeface="Wingdings" charset="0"/>
              <a:buNone/>
            </a:pPr>
            <a:endParaRPr lang="zh-CN" altLang="en-US" sz="1800" b="0" dirty="0">
              <a:latin typeface="Times New Roman" charset="0"/>
              <a:ea typeface="楷体" charset="0"/>
            </a:endParaRPr>
          </a:p>
        </p:txBody>
      </p:sp>
      <p:sp>
        <p:nvSpPr>
          <p:cNvPr id="4099" name="副标题 2"/>
          <p:cNvSpPr txBox="1">
            <a:spLocks/>
          </p:cNvSpPr>
          <p:nvPr/>
        </p:nvSpPr>
        <p:spPr bwMode="auto">
          <a:xfrm>
            <a:off x="0" y="0"/>
            <a:ext cx="6400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>
              <a:spcBef>
                <a:spcPct val="20000"/>
              </a:spcBef>
              <a:buFont typeface="Wingdings" charset="0"/>
              <a:buNone/>
            </a:pPr>
            <a:r>
              <a:rPr lang="en-US" altLang="zh-CN" sz="2800">
                <a:solidFill>
                  <a:schemeClr val="bg1"/>
                </a:solidFill>
              </a:rPr>
              <a:t>Data Structures and Algorithms</a:t>
            </a:r>
            <a:endParaRPr lang="zh-CN" altLang="en-US" sz="2000">
              <a:solidFill>
                <a:schemeClr val="bg1"/>
              </a:solidFill>
              <a:latin typeface="Times New Roman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2"/>
          <p:cNvSpPr txBox="1">
            <a:spLocks noChangeArrowheads="1"/>
          </p:cNvSpPr>
          <p:nvPr/>
        </p:nvSpPr>
        <p:spPr bwMode="auto">
          <a:xfrm>
            <a:off x="-36513" y="169863"/>
            <a:ext cx="8410576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2800">
                <a:solidFill>
                  <a:schemeClr val="bg1"/>
                </a:solidFill>
                <a:latin typeface="Times New Roman" charset="0"/>
              </a:rPr>
              <a:t>Algorithms for Creating the Minimum Spanning Tree</a:t>
            </a:r>
          </a:p>
        </p:txBody>
      </p:sp>
      <p:sp>
        <p:nvSpPr>
          <p:cNvPr id="15362" name="Rectangle 5"/>
          <p:cNvSpPr>
            <a:spLocks noChangeArrowheads="1"/>
          </p:cNvSpPr>
          <p:nvPr/>
        </p:nvSpPr>
        <p:spPr bwMode="auto">
          <a:xfrm>
            <a:off x="539750" y="8366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</a:pPr>
            <a:endParaRPr lang="en-US" altLang="zh-CN" sz="3200"/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3200"/>
              <a:t>Prim's Algorithm</a:t>
            </a: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3200"/>
              <a:t>Kruskal's Algorithm</a:t>
            </a: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</a:pPr>
            <a:endParaRPr lang="en-US" altLang="zh-CN"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Times New Roman" charset="0"/>
                <a:ea typeface="楷体" charset="0"/>
              </a:rPr>
              <a:t>Two Algorithms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664575" cy="517525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</a:rPr>
              <a:t>Prim: (build tree incrementally)</a:t>
            </a:r>
          </a:p>
          <a:p>
            <a:pPr lvl="1">
              <a:defRPr/>
            </a:pPr>
            <a:r>
              <a:rPr lang="en-US" sz="2800" dirty="0">
                <a:solidFill>
                  <a:schemeClr val="accent2"/>
                </a:solidFill>
              </a:rPr>
              <a:t>Pick lower cost edge connected to known (incomplete) spanning tree that does not create a cycle and expand to include it in the tree</a:t>
            </a:r>
          </a:p>
          <a:p>
            <a:pPr marL="457200" lvl="1" indent="0">
              <a:buFont typeface="Wingdings" charset="0"/>
              <a:buNone/>
              <a:defRPr/>
            </a:pPr>
            <a:endParaRPr lang="en-US" sz="2800" dirty="0">
              <a:solidFill>
                <a:srgbClr val="008000"/>
              </a:solidFill>
            </a:endParaRPr>
          </a:p>
          <a:p>
            <a:pPr>
              <a:defRPr/>
            </a:pPr>
            <a:r>
              <a:rPr lang="en-US" sz="2800" dirty="0" err="1">
                <a:solidFill>
                  <a:srgbClr val="008000"/>
                </a:solidFill>
              </a:rPr>
              <a:t>Kruskal</a:t>
            </a:r>
            <a:r>
              <a:rPr lang="en-US" sz="2800" dirty="0">
                <a:solidFill>
                  <a:srgbClr val="008000"/>
                </a:solidFill>
              </a:rPr>
              <a:t>: (build forest that will finish as a tree)</a:t>
            </a:r>
          </a:p>
          <a:p>
            <a:pPr lvl="1">
              <a:defRPr/>
            </a:pPr>
            <a:r>
              <a:rPr lang="en-US" sz="2800" dirty="0">
                <a:solidFill>
                  <a:srgbClr val="008000"/>
                </a:solidFill>
              </a:rPr>
              <a:t>Pick lower cost edge not yet in a tree that does not create a cycle and expand to include it somewhere in the forest</a:t>
            </a:r>
          </a:p>
          <a:p>
            <a:pPr lvl="1">
              <a:defRPr/>
            </a:pPr>
            <a:endParaRPr lang="en-US" sz="2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"/>
          <p:cNvSpPr>
            <a:spLocks noGrp="1" noChangeArrowheads="1"/>
          </p:cNvSpPr>
          <p:nvPr>
            <p:ph type="title"/>
          </p:nvPr>
        </p:nvSpPr>
        <p:spPr>
          <a:xfrm>
            <a:off x="523875" y="-26988"/>
            <a:ext cx="7793038" cy="838201"/>
          </a:xfrm>
          <a:noFill/>
        </p:spPr>
        <p:txBody>
          <a:bodyPr anchor="b"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Prim’s Algorithm</a:t>
            </a:r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268413"/>
            <a:ext cx="8305800" cy="160020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We pick an arbitrary vertex </a:t>
            </a:r>
            <a:r>
              <a:rPr lang="en-US" altLang="zh-CN" i="1">
                <a:latin typeface="Times New Roman" charset="0"/>
                <a:ea typeface="楷体" charset="0"/>
              </a:rPr>
              <a:t>s</a:t>
            </a:r>
            <a:r>
              <a:rPr lang="en-US" altLang="zh-CN">
                <a:latin typeface="Times New Roman" charset="0"/>
                <a:ea typeface="楷体" charset="0"/>
              </a:rPr>
              <a:t> and we grow the MST as a cloud of vertices, starting from </a:t>
            </a:r>
            <a:r>
              <a:rPr lang="en-US" altLang="zh-CN" i="1">
                <a:latin typeface="Times New Roman" charset="0"/>
                <a:ea typeface="楷体" charset="0"/>
              </a:rPr>
              <a:t>s</a:t>
            </a:r>
            <a:endParaRPr lang="en-US" altLang="zh-CN">
              <a:latin typeface="Times New Roman" charset="0"/>
              <a:ea typeface="楷体" charset="0"/>
            </a:endParaRPr>
          </a:p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We store with each vertex </a:t>
            </a:r>
            <a:r>
              <a:rPr lang="en-US" altLang="zh-CN" i="1">
                <a:latin typeface="Times New Roman" charset="0"/>
                <a:ea typeface="楷体" charset="0"/>
              </a:rPr>
              <a:t>v</a:t>
            </a:r>
            <a:r>
              <a:rPr lang="en-US" altLang="zh-CN">
                <a:latin typeface="Times New Roman" charset="0"/>
                <a:ea typeface="楷体" charset="0"/>
              </a:rPr>
              <a:t> a label </a:t>
            </a:r>
            <a:r>
              <a:rPr lang="en-US" altLang="zh-CN" i="1">
                <a:latin typeface="Times New Roman" charset="0"/>
                <a:ea typeface="楷体" charset="0"/>
              </a:rPr>
              <a:t>d</a:t>
            </a:r>
            <a:r>
              <a:rPr lang="en-US" altLang="zh-CN">
                <a:latin typeface="Times New Roman" charset="0"/>
                <a:ea typeface="楷体" charset="0"/>
              </a:rPr>
              <a:t>(</a:t>
            </a:r>
            <a:r>
              <a:rPr lang="en-US" altLang="zh-CN" i="1">
                <a:latin typeface="Times New Roman" charset="0"/>
                <a:ea typeface="楷体" charset="0"/>
              </a:rPr>
              <a:t>v</a:t>
            </a:r>
            <a:r>
              <a:rPr lang="en-US" altLang="zh-CN">
                <a:latin typeface="Times New Roman" charset="0"/>
                <a:ea typeface="楷体" charset="0"/>
              </a:rPr>
              <a:t>) = the smallest weight of an edge connecting </a:t>
            </a:r>
            <a:r>
              <a:rPr lang="en-US" altLang="zh-CN" i="1">
                <a:latin typeface="Times New Roman" charset="0"/>
                <a:ea typeface="楷体" charset="0"/>
              </a:rPr>
              <a:t>v </a:t>
            </a:r>
            <a:r>
              <a:rPr lang="en-US" altLang="zh-CN">
                <a:latin typeface="Times New Roman" charset="0"/>
                <a:ea typeface="楷体" charset="0"/>
              </a:rPr>
              <a:t>to a vertex in the cloud 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505200"/>
            <a:ext cx="36957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533400" y="3429000"/>
            <a:ext cx="40767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Blip>
                <a:blip r:embed="rId4"/>
              </a:buBlip>
            </a:pPr>
            <a:r>
              <a:rPr lang="en-US" altLang="zh-CN" sz="2400">
                <a:latin typeface="Tahoma" charset="0"/>
              </a:rPr>
              <a:t> At each step: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altLang="zh-CN" sz="2000">
                <a:latin typeface="Tahoma" charset="0"/>
              </a:rPr>
              <a:t> We add to the cloud the vertex </a:t>
            </a:r>
            <a:r>
              <a:rPr lang="en-US" altLang="zh-CN" sz="2000" i="1">
                <a:latin typeface="Times New Roman" charset="0"/>
              </a:rPr>
              <a:t>u </a:t>
            </a:r>
            <a:r>
              <a:rPr lang="en-US" altLang="zh-CN" sz="2000">
                <a:latin typeface="Tahoma" charset="0"/>
              </a:rPr>
              <a:t>outside the cloud with the smallest distance label</a:t>
            </a:r>
            <a:endParaRPr lang="en-US" altLang="zh-CN" sz="200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altLang="zh-CN" sz="2000">
                <a:latin typeface="Tahoma" charset="0"/>
              </a:rPr>
              <a:t> We update the labels of the vertices adjacent to </a:t>
            </a:r>
            <a:r>
              <a:rPr lang="en-US" altLang="zh-CN" sz="2000" i="1">
                <a:latin typeface="Times New Roman" charset="0"/>
              </a:rPr>
              <a:t>u</a:t>
            </a:r>
            <a:r>
              <a:rPr lang="en-US" altLang="zh-CN" sz="2000">
                <a:latin typeface="Tahoma" charset="0"/>
              </a:rPr>
              <a:t> </a:t>
            </a:r>
            <a:endParaRPr lang="en-US" altLang="zh-CN" sz="2400">
              <a:latin typeface="Tahoma" charset="0"/>
            </a:endParaRPr>
          </a:p>
          <a:p>
            <a:pPr eaLnBrk="1" hangingPunct="1"/>
            <a:endParaRPr lang="en-US" altLang="zh-CN" sz="240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874" name="Text Box 2"/>
          <p:cNvSpPr txBox="1">
            <a:spLocks noChangeArrowheads="1"/>
          </p:cNvSpPr>
          <p:nvPr/>
        </p:nvSpPr>
        <p:spPr bwMode="auto">
          <a:xfrm>
            <a:off x="914400" y="1295400"/>
            <a:ext cx="1570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Idea</a:t>
            </a:r>
            <a:r>
              <a:rPr kumimoji="1" lang="zh-CN" altLang="en-US" sz="2000">
                <a:solidFill>
                  <a:srgbClr val="000000"/>
                </a:solidFill>
                <a:latin typeface="Times New Roman" charset="0"/>
              </a:rPr>
              <a:t>：</a:t>
            </a:r>
          </a:p>
        </p:txBody>
      </p:sp>
      <p:sp>
        <p:nvSpPr>
          <p:cNvPr id="1743875" name="Text Box 3"/>
          <p:cNvSpPr txBox="1">
            <a:spLocks noChangeArrowheads="1"/>
          </p:cNvSpPr>
          <p:nvPr/>
        </p:nvSpPr>
        <p:spPr bwMode="auto">
          <a:xfrm>
            <a:off x="684213" y="3276600"/>
            <a:ext cx="678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Repeat</a:t>
            </a:r>
            <a:r>
              <a:rPr kumimoji="1" lang="en-US" altLang="zh-CN">
                <a:solidFill>
                  <a:srgbClr val="000000"/>
                </a:solidFill>
                <a:latin typeface="Times New Roman" charset="0"/>
              </a:rPr>
              <a:t>:</a:t>
            </a:r>
          </a:p>
        </p:txBody>
      </p:sp>
      <p:sp>
        <p:nvSpPr>
          <p:cNvPr id="1743876" name="Text Box 4"/>
          <p:cNvSpPr txBox="1">
            <a:spLocks noChangeArrowheads="1"/>
          </p:cNvSpPr>
          <p:nvPr/>
        </p:nvSpPr>
        <p:spPr bwMode="auto">
          <a:xfrm>
            <a:off x="684213" y="1752600"/>
            <a:ext cx="8001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N = ( V , E ) is a connected graph with n nodes. Suppose</a:t>
            </a:r>
            <a:r>
              <a:rPr kumimoji="1" lang="zh-CN" altLang="en-US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U</a:t>
            </a:r>
            <a:r>
              <a:rPr kumimoji="1" lang="en-US" altLang="zh-CN" sz="1800">
                <a:latin typeface="Times New Roman" charset="0"/>
              </a:rPr>
              <a:t> is the nodes set of MST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，</a:t>
            </a:r>
            <a:r>
              <a:rPr kumimoji="1" lang="zh-CN" altLang="en-US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TE</a:t>
            </a:r>
            <a:r>
              <a:rPr kumimoji="1" lang="en-US" altLang="zh-CN" sz="1800">
                <a:latin typeface="Times New Roman" charset="0"/>
              </a:rPr>
              <a:t> is the edge set of MST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； </a:t>
            </a:r>
          </a:p>
        </p:txBody>
      </p:sp>
      <p:sp>
        <p:nvSpPr>
          <p:cNvPr id="1743877" name="Text Box 5"/>
          <p:cNvSpPr txBox="1">
            <a:spLocks noChangeArrowheads="1"/>
          </p:cNvSpPr>
          <p:nvPr/>
        </p:nvSpPr>
        <p:spPr bwMode="auto">
          <a:xfrm>
            <a:off x="684213" y="2743200"/>
            <a:ext cx="708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Initial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，</a:t>
            </a: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U =</a:t>
            </a:r>
            <a:r>
              <a:rPr kumimoji="1" lang="en-US" altLang="zh-CN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{</a:t>
            </a:r>
            <a:r>
              <a:rPr kumimoji="1" lang="en-US" altLang="zh-CN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chemeClr val="tx2"/>
                </a:solidFill>
                <a:latin typeface="Times New Roman" charset="0"/>
              </a:rPr>
              <a:t>u</a:t>
            </a:r>
            <a:r>
              <a:rPr kumimoji="1" lang="en-US" altLang="zh-CN" sz="1800" baseline="-2500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kumimoji="1" lang="en-US" altLang="zh-CN" sz="1800" baseline="-250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} 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，</a:t>
            </a: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TE = { } 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，</a:t>
            </a:r>
          </a:p>
        </p:txBody>
      </p:sp>
      <p:sp>
        <p:nvSpPr>
          <p:cNvPr id="1743878" name="Text Box 6"/>
          <p:cNvSpPr txBox="1">
            <a:spLocks noChangeArrowheads="1"/>
          </p:cNvSpPr>
          <p:nvPr/>
        </p:nvSpPr>
        <p:spPr bwMode="auto">
          <a:xfrm>
            <a:off x="1065213" y="3733800"/>
            <a:ext cx="76200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For 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u∈</a:t>
            </a:r>
            <a:r>
              <a:rPr kumimoji="1" lang="en-US" altLang="zh-CN" sz="1800">
                <a:solidFill>
                  <a:schemeClr val="tx2"/>
                </a:solidFill>
                <a:latin typeface="Times New Roman" charset="0"/>
              </a:rPr>
              <a:t>U</a:t>
            </a:r>
            <a:r>
              <a:rPr kumimoji="1" lang="zh-CN" altLang="en-US" sz="1800">
                <a:latin typeface="Times New Roman" charset="0"/>
              </a:rPr>
              <a:t>，</a:t>
            </a: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v∈</a:t>
            </a:r>
            <a:r>
              <a:rPr kumimoji="1" lang="en-US" altLang="zh-CN" sz="1800">
                <a:solidFill>
                  <a:schemeClr val="tx2"/>
                </a:solidFill>
                <a:latin typeface="Times New Roman" charset="0"/>
              </a:rPr>
              <a:t>V</a:t>
            </a:r>
            <a:r>
              <a:rPr kumimoji="1" lang="en-US" altLang="zh-CN" sz="1800">
                <a:solidFill>
                  <a:schemeClr val="tx2"/>
                </a:solidFill>
                <a:latin typeface="宋体" charset="0"/>
              </a:rPr>
              <a:t>-</a:t>
            </a:r>
            <a:r>
              <a:rPr kumimoji="1" lang="en-US" altLang="zh-CN" sz="1800">
                <a:solidFill>
                  <a:schemeClr val="tx2"/>
                </a:solidFill>
                <a:latin typeface="Times New Roman" charset="0"/>
              </a:rPr>
              <a:t>U</a:t>
            </a:r>
            <a:r>
              <a:rPr kumimoji="1" lang="en-US" altLang="zh-CN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, find the minimum edge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 ( u’ , v’ )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in all edges ( u , v ) , and insert 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( u’ , v’ )</a:t>
            </a:r>
            <a:r>
              <a:rPr kumimoji="1" lang="en-US" altLang="zh-CN" sz="1800">
                <a:latin typeface="Times New Roman" charset="0"/>
              </a:rPr>
              <a:t>  in 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TE</a:t>
            </a:r>
            <a:r>
              <a:rPr kumimoji="1" lang="en-US" altLang="zh-CN" sz="1800">
                <a:latin typeface="Times New Roman" charset="0"/>
              </a:rPr>
              <a:t> set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；</a:t>
            </a:r>
          </a:p>
        </p:txBody>
      </p:sp>
      <p:sp>
        <p:nvSpPr>
          <p:cNvPr id="1743879" name="Text Box 7"/>
          <p:cNvSpPr txBox="1">
            <a:spLocks noChangeArrowheads="1"/>
          </p:cNvSpPr>
          <p:nvPr/>
        </p:nvSpPr>
        <p:spPr bwMode="auto">
          <a:xfrm>
            <a:off x="1065213" y="4648200"/>
            <a:ext cx="601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Meanwhile put </a:t>
            </a:r>
            <a:r>
              <a:rPr kumimoji="1" lang="zh-CN" altLang="en-US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v’</a:t>
            </a:r>
            <a:r>
              <a:rPr kumimoji="1" lang="en-US" altLang="zh-CN" sz="1800">
                <a:latin typeface="Times New Roman" charset="0"/>
              </a:rPr>
              <a:t>  in set</a:t>
            </a:r>
            <a:r>
              <a:rPr kumimoji="1" lang="zh-CN" altLang="en-US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U</a:t>
            </a:r>
            <a:r>
              <a:rPr kumimoji="1" lang="en-US" altLang="zh-CN" sz="1800">
                <a:latin typeface="Times New Roman" charset="0"/>
              </a:rPr>
              <a:t> 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；</a:t>
            </a:r>
          </a:p>
        </p:txBody>
      </p:sp>
      <p:sp>
        <p:nvSpPr>
          <p:cNvPr id="1743880" name="Text Box 8"/>
          <p:cNvSpPr txBox="1">
            <a:spLocks noChangeArrowheads="1"/>
          </p:cNvSpPr>
          <p:nvPr/>
        </p:nvSpPr>
        <p:spPr bwMode="auto">
          <a:xfrm>
            <a:off x="684213" y="5181600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Until</a:t>
            </a:r>
            <a:r>
              <a:rPr kumimoji="1" lang="zh-CN" altLang="en-US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U = V</a:t>
            </a:r>
            <a:r>
              <a:rPr kumimoji="1" lang="en-US" altLang="zh-CN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end.</a:t>
            </a:r>
            <a:endParaRPr kumimoji="1" lang="zh-CN" altLang="en-US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43881" name="Text Box 9"/>
          <p:cNvSpPr txBox="1">
            <a:spLocks noChangeArrowheads="1"/>
          </p:cNvSpPr>
          <p:nvPr/>
        </p:nvSpPr>
        <p:spPr bwMode="auto">
          <a:xfrm>
            <a:off x="684213" y="5715000"/>
            <a:ext cx="487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rgbClr val="000000"/>
                </a:solidFill>
                <a:latin typeface="Times New Roman" charset="0"/>
              </a:rPr>
              <a:t>TE contains</a:t>
            </a:r>
            <a:r>
              <a:rPr kumimoji="1" lang="zh-CN" altLang="en-US" sz="1800">
                <a:latin typeface="Times New Roman" charset="0"/>
              </a:rPr>
              <a:t> 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n</a:t>
            </a:r>
            <a:r>
              <a:rPr kumimoji="1" lang="en-US" altLang="zh-CN" sz="1800">
                <a:solidFill>
                  <a:srgbClr val="FF0000"/>
                </a:solidFill>
                <a:latin typeface="宋体" charset="0"/>
              </a:rPr>
              <a:t>-</a:t>
            </a:r>
            <a:r>
              <a:rPr kumimoji="1" lang="en-US" altLang="zh-CN" sz="1800">
                <a:solidFill>
                  <a:srgbClr val="FF0000"/>
                </a:solidFill>
                <a:latin typeface="Times New Roman" charset="0"/>
              </a:rPr>
              <a:t>1</a:t>
            </a:r>
            <a:r>
              <a:rPr kumimoji="1" lang="en-US" altLang="zh-CN" sz="1800">
                <a:latin typeface="Times New Roman" charset="0"/>
              </a:rPr>
              <a:t> edges.</a:t>
            </a:r>
            <a:r>
              <a:rPr kumimoji="1" lang="zh-CN" altLang="en-US" sz="1800">
                <a:solidFill>
                  <a:srgbClr val="000000"/>
                </a:solidFill>
                <a:latin typeface="Times New Roman" charset="0"/>
              </a:rPr>
              <a:t> </a:t>
            </a:r>
          </a:p>
        </p:txBody>
      </p:sp>
      <p:sp>
        <p:nvSpPr>
          <p:cNvPr id="18441" name="Rectangle 10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Arial" charset="0"/>
                <a:ea typeface="楷体" charset="0"/>
              </a:rPr>
              <a:t>Prim’s algorithm</a:t>
            </a:r>
            <a:endParaRPr lang="zh-CN" altLang="en-US">
              <a:latin typeface="Arial" charset="0"/>
              <a:ea typeface="楷体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3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3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3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3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3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3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3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3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3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3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3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3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3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3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3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3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874" grpId="0" autoUpdateAnimBg="0"/>
      <p:bldP spid="1743875" grpId="0" autoUpdateAnimBg="0"/>
      <p:bldP spid="1743876" grpId="0" autoUpdateAnimBg="0"/>
      <p:bldP spid="1743877" grpId="0" autoUpdateAnimBg="0"/>
      <p:bldP spid="1743878" grpId="0" autoUpdateAnimBg="0"/>
      <p:bldP spid="1743879" grpId="0" autoUpdateAnimBg="0"/>
      <p:bldP spid="1743880" grpId="0" autoUpdateAnimBg="0"/>
      <p:bldP spid="174388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"/>
          <p:cNvGrpSpPr>
            <a:grpSpLocks/>
          </p:cNvGrpSpPr>
          <p:nvPr/>
        </p:nvGrpSpPr>
        <p:grpSpPr bwMode="auto">
          <a:xfrm>
            <a:off x="860425" y="1046163"/>
            <a:ext cx="2989263" cy="2386012"/>
            <a:chOff x="1429" y="960"/>
            <a:chExt cx="1883" cy="1503"/>
          </a:xfrm>
        </p:grpSpPr>
        <p:grpSp>
          <p:nvGrpSpPr>
            <p:cNvPr id="19507" name="Group 3"/>
            <p:cNvGrpSpPr>
              <a:grpSpLocks/>
            </p:cNvGrpSpPr>
            <p:nvPr/>
          </p:nvGrpSpPr>
          <p:grpSpPr bwMode="auto">
            <a:xfrm>
              <a:off x="1429" y="960"/>
              <a:ext cx="1883" cy="1503"/>
              <a:chOff x="1909" y="1008"/>
              <a:chExt cx="1883" cy="1503"/>
            </a:xfrm>
          </p:grpSpPr>
          <p:grpSp>
            <p:nvGrpSpPr>
              <p:cNvPr id="19518" name="Group 4"/>
              <p:cNvGrpSpPr>
                <a:grpSpLocks/>
              </p:cNvGrpSpPr>
              <p:nvPr/>
            </p:nvGrpSpPr>
            <p:grpSpPr bwMode="auto">
              <a:xfrm>
                <a:off x="2640" y="1008"/>
                <a:ext cx="432" cy="299"/>
                <a:chOff x="1728" y="480"/>
                <a:chExt cx="432" cy="299"/>
              </a:xfrm>
            </p:grpSpPr>
            <p:sp>
              <p:nvSpPr>
                <p:cNvPr id="1744901" name="Oval 5"/>
                <p:cNvSpPr>
                  <a:spLocks noChangeArrowheads="1"/>
                </p:cNvSpPr>
                <p:nvPr/>
              </p:nvSpPr>
              <p:spPr bwMode="auto">
                <a:xfrm>
                  <a:off x="1728" y="539"/>
                  <a:ext cx="240" cy="24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spcBef>
                      <a:spcPct val="20000"/>
                    </a:spcBef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黑体" charset="0"/>
                    <a:cs typeface="黑体" charset="0"/>
                  </a:endParaRPr>
                </a:p>
              </p:txBody>
            </p:sp>
            <p:sp>
              <p:nvSpPr>
                <p:cNvPr id="19545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728" y="480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charset="0"/>
                    </a:rPr>
                    <a:t>v</a:t>
                  </a:r>
                  <a:r>
                    <a:rPr kumimoji="1" lang="en-US" altLang="zh-CN" baseline="-25000">
                      <a:latin typeface="Times New Roman" charset="0"/>
                    </a:rPr>
                    <a:t>1</a:t>
                  </a:r>
                </a:p>
              </p:txBody>
            </p:sp>
          </p:grpSp>
          <p:grpSp>
            <p:nvGrpSpPr>
              <p:cNvPr id="19519" name="Group 7"/>
              <p:cNvGrpSpPr>
                <a:grpSpLocks/>
              </p:cNvGrpSpPr>
              <p:nvPr/>
            </p:nvGrpSpPr>
            <p:grpSpPr bwMode="auto">
              <a:xfrm>
                <a:off x="1909" y="1547"/>
                <a:ext cx="432" cy="303"/>
                <a:chOff x="2614" y="1100"/>
                <a:chExt cx="432" cy="303"/>
              </a:xfrm>
            </p:grpSpPr>
            <p:sp>
              <p:nvSpPr>
                <p:cNvPr id="1744904" name="Oval 8"/>
                <p:cNvSpPr>
                  <a:spLocks noChangeArrowheads="1"/>
                </p:cNvSpPr>
                <p:nvPr/>
              </p:nvSpPr>
              <p:spPr bwMode="auto">
                <a:xfrm>
                  <a:off x="2614" y="1163"/>
                  <a:ext cx="240" cy="24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spcBef>
                      <a:spcPct val="20000"/>
                    </a:spcBef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黑体" charset="0"/>
                    <a:cs typeface="黑体" charset="0"/>
                  </a:endParaRPr>
                </a:p>
              </p:txBody>
            </p:sp>
            <p:sp>
              <p:nvSpPr>
                <p:cNvPr id="1954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14" y="1100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charset="0"/>
                    </a:rPr>
                    <a:t>v</a:t>
                  </a:r>
                  <a:r>
                    <a:rPr kumimoji="1" lang="en-US" altLang="zh-CN" baseline="-25000">
                      <a:latin typeface="Times New Roman" charset="0"/>
                    </a:rPr>
                    <a:t>2</a:t>
                  </a:r>
                </a:p>
              </p:txBody>
            </p:sp>
          </p:grpSp>
          <p:grpSp>
            <p:nvGrpSpPr>
              <p:cNvPr id="19520" name="Group 10"/>
              <p:cNvGrpSpPr>
                <a:grpSpLocks/>
              </p:cNvGrpSpPr>
              <p:nvPr/>
            </p:nvGrpSpPr>
            <p:grpSpPr bwMode="auto">
              <a:xfrm>
                <a:off x="2640" y="1617"/>
                <a:ext cx="432" cy="303"/>
                <a:chOff x="3338" y="1635"/>
                <a:chExt cx="432" cy="303"/>
              </a:xfrm>
            </p:grpSpPr>
            <p:sp>
              <p:nvSpPr>
                <p:cNvPr id="1744907" name="Oval 11"/>
                <p:cNvSpPr>
                  <a:spLocks noChangeArrowheads="1"/>
                </p:cNvSpPr>
                <p:nvPr/>
              </p:nvSpPr>
              <p:spPr bwMode="auto">
                <a:xfrm>
                  <a:off x="3338" y="1698"/>
                  <a:ext cx="240" cy="24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spcBef>
                      <a:spcPct val="20000"/>
                    </a:spcBef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黑体" charset="0"/>
                    <a:cs typeface="黑体" charset="0"/>
                  </a:endParaRPr>
                </a:p>
              </p:txBody>
            </p:sp>
            <p:sp>
              <p:nvSpPr>
                <p:cNvPr id="1954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338" y="1635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charset="0"/>
                    </a:rPr>
                    <a:t>v</a:t>
                  </a:r>
                  <a:r>
                    <a:rPr kumimoji="1" lang="en-US" altLang="zh-CN" baseline="-25000">
                      <a:latin typeface="Times New Roman" charset="0"/>
                    </a:rPr>
                    <a:t>3</a:t>
                  </a:r>
                </a:p>
              </p:txBody>
            </p:sp>
          </p:grpSp>
          <p:grpSp>
            <p:nvGrpSpPr>
              <p:cNvPr id="19521" name="Group 13"/>
              <p:cNvGrpSpPr>
                <a:grpSpLocks/>
              </p:cNvGrpSpPr>
              <p:nvPr/>
            </p:nvGrpSpPr>
            <p:grpSpPr bwMode="auto">
              <a:xfrm>
                <a:off x="2256" y="2208"/>
                <a:ext cx="432" cy="303"/>
                <a:chOff x="1920" y="3297"/>
                <a:chExt cx="432" cy="303"/>
              </a:xfrm>
            </p:grpSpPr>
            <p:sp>
              <p:nvSpPr>
                <p:cNvPr id="1744910" name="Oval 14"/>
                <p:cNvSpPr>
                  <a:spLocks noChangeArrowheads="1"/>
                </p:cNvSpPr>
                <p:nvPr/>
              </p:nvSpPr>
              <p:spPr bwMode="auto">
                <a:xfrm>
                  <a:off x="1924" y="3360"/>
                  <a:ext cx="240" cy="24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spcBef>
                      <a:spcPct val="20000"/>
                    </a:spcBef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黑体" charset="0"/>
                    <a:cs typeface="黑体" charset="0"/>
                  </a:endParaRPr>
                </a:p>
              </p:txBody>
            </p:sp>
            <p:sp>
              <p:nvSpPr>
                <p:cNvPr id="1953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920" y="3297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charset="0"/>
                    </a:rPr>
                    <a:t>v</a:t>
                  </a:r>
                  <a:r>
                    <a:rPr kumimoji="1" lang="en-US" altLang="zh-CN" baseline="-25000">
                      <a:latin typeface="Times New Roman" charset="0"/>
                    </a:rPr>
                    <a:t>5</a:t>
                  </a:r>
                </a:p>
              </p:txBody>
            </p:sp>
          </p:grpSp>
          <p:grpSp>
            <p:nvGrpSpPr>
              <p:cNvPr id="19522" name="Group 16"/>
              <p:cNvGrpSpPr>
                <a:grpSpLocks/>
              </p:cNvGrpSpPr>
              <p:nvPr/>
            </p:nvGrpSpPr>
            <p:grpSpPr bwMode="auto">
              <a:xfrm>
                <a:off x="3360" y="1547"/>
                <a:ext cx="432" cy="303"/>
                <a:chOff x="2592" y="2289"/>
                <a:chExt cx="432" cy="303"/>
              </a:xfrm>
            </p:grpSpPr>
            <p:sp>
              <p:nvSpPr>
                <p:cNvPr id="1744913" name="Oval 17"/>
                <p:cNvSpPr>
                  <a:spLocks noChangeArrowheads="1"/>
                </p:cNvSpPr>
                <p:nvPr/>
              </p:nvSpPr>
              <p:spPr bwMode="auto">
                <a:xfrm>
                  <a:off x="2592" y="2352"/>
                  <a:ext cx="240" cy="24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spcBef>
                      <a:spcPct val="20000"/>
                    </a:spcBef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黑体" charset="0"/>
                    <a:cs typeface="黑体" charset="0"/>
                  </a:endParaRPr>
                </a:p>
              </p:txBody>
            </p:sp>
            <p:sp>
              <p:nvSpPr>
                <p:cNvPr id="1953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592" y="2289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charset="0"/>
                    </a:rPr>
                    <a:t>v</a:t>
                  </a:r>
                  <a:r>
                    <a:rPr kumimoji="1" lang="en-US" altLang="zh-CN" baseline="-25000">
                      <a:latin typeface="Times New Roman" charset="0"/>
                    </a:rPr>
                    <a:t>4</a:t>
                  </a:r>
                </a:p>
              </p:txBody>
            </p:sp>
          </p:grpSp>
          <p:grpSp>
            <p:nvGrpSpPr>
              <p:cNvPr id="19523" name="Group 19"/>
              <p:cNvGrpSpPr>
                <a:grpSpLocks/>
              </p:cNvGrpSpPr>
              <p:nvPr/>
            </p:nvGrpSpPr>
            <p:grpSpPr bwMode="auto">
              <a:xfrm>
                <a:off x="3024" y="2208"/>
                <a:ext cx="432" cy="303"/>
                <a:chOff x="1643" y="2806"/>
                <a:chExt cx="432" cy="303"/>
              </a:xfrm>
            </p:grpSpPr>
            <p:sp>
              <p:nvSpPr>
                <p:cNvPr id="1744916" name="Oval 20"/>
                <p:cNvSpPr>
                  <a:spLocks noChangeArrowheads="1"/>
                </p:cNvSpPr>
                <p:nvPr/>
              </p:nvSpPr>
              <p:spPr bwMode="auto">
                <a:xfrm>
                  <a:off x="1647" y="2869"/>
                  <a:ext cx="240" cy="24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spcBef>
                      <a:spcPct val="20000"/>
                    </a:spcBef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黑体" charset="0"/>
                    <a:cs typeface="黑体" charset="0"/>
                  </a:endParaRPr>
                </a:p>
              </p:txBody>
            </p:sp>
            <p:sp>
              <p:nvSpPr>
                <p:cNvPr id="195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43" y="2806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003366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charset="0"/>
                    </a:rPr>
                    <a:t>v</a:t>
                  </a:r>
                  <a:r>
                    <a:rPr kumimoji="1" lang="en-US" altLang="zh-CN" baseline="-25000">
                      <a:latin typeface="Times New Roman" charset="0"/>
                    </a:rPr>
                    <a:t>6</a:t>
                  </a:r>
                </a:p>
              </p:txBody>
            </p:sp>
          </p:grpSp>
          <p:sp>
            <p:nvSpPr>
              <p:cNvPr id="1744918" name="Line 22"/>
              <p:cNvSpPr>
                <a:spLocks noChangeShapeType="1"/>
              </p:cNvSpPr>
              <p:nvPr/>
            </p:nvSpPr>
            <p:spPr bwMode="auto">
              <a:xfrm>
                <a:off x="2769" y="129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44919" name="Line 23"/>
              <p:cNvSpPr>
                <a:spLocks noChangeShapeType="1"/>
              </p:cNvSpPr>
              <p:nvPr/>
            </p:nvSpPr>
            <p:spPr bwMode="auto">
              <a:xfrm flipH="1">
                <a:off x="2134" y="1259"/>
                <a:ext cx="528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44920" name="Line 24"/>
              <p:cNvSpPr>
                <a:spLocks noChangeShapeType="1"/>
              </p:cNvSpPr>
              <p:nvPr/>
            </p:nvSpPr>
            <p:spPr bwMode="auto">
              <a:xfrm>
                <a:off x="2854" y="1270"/>
                <a:ext cx="528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44921" name="Line 25"/>
              <p:cNvSpPr>
                <a:spLocks noChangeShapeType="1"/>
              </p:cNvSpPr>
              <p:nvPr/>
            </p:nvSpPr>
            <p:spPr bwMode="auto">
              <a:xfrm>
                <a:off x="2160" y="1765"/>
                <a:ext cx="480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44922" name="Line 26"/>
              <p:cNvSpPr>
                <a:spLocks noChangeShapeType="1"/>
              </p:cNvSpPr>
              <p:nvPr/>
            </p:nvSpPr>
            <p:spPr bwMode="auto">
              <a:xfrm flipH="1">
                <a:off x="2880" y="1776"/>
                <a:ext cx="480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44923" name="Line 27"/>
              <p:cNvSpPr>
                <a:spLocks noChangeShapeType="1"/>
              </p:cNvSpPr>
              <p:nvPr/>
            </p:nvSpPr>
            <p:spPr bwMode="auto">
              <a:xfrm>
                <a:off x="2053" y="1850"/>
                <a:ext cx="288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44924" name="Line 28"/>
              <p:cNvSpPr>
                <a:spLocks noChangeShapeType="1"/>
              </p:cNvSpPr>
              <p:nvPr/>
            </p:nvSpPr>
            <p:spPr bwMode="auto">
              <a:xfrm flipH="1">
                <a:off x="3179" y="1850"/>
                <a:ext cx="288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44925" name="Line 29"/>
              <p:cNvSpPr>
                <a:spLocks noChangeShapeType="1"/>
              </p:cNvSpPr>
              <p:nvPr/>
            </p:nvSpPr>
            <p:spPr bwMode="auto">
              <a:xfrm>
                <a:off x="2496" y="2400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44926" name="Line 30"/>
              <p:cNvSpPr>
                <a:spLocks noChangeShapeType="1"/>
              </p:cNvSpPr>
              <p:nvPr/>
            </p:nvSpPr>
            <p:spPr bwMode="auto">
              <a:xfrm flipH="1">
                <a:off x="2437" y="1909"/>
                <a:ext cx="288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1744927" name="Line 31"/>
              <p:cNvSpPr>
                <a:spLocks noChangeShapeType="1"/>
              </p:cNvSpPr>
              <p:nvPr/>
            </p:nvSpPr>
            <p:spPr bwMode="auto">
              <a:xfrm>
                <a:off x="2806" y="1909"/>
                <a:ext cx="288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黑体" pitchFamily="49" charset="-122"/>
                  <a:cs typeface="+mn-cs"/>
                </a:endParaRPr>
              </a:p>
            </p:txBody>
          </p:sp>
        </p:grpSp>
        <p:sp>
          <p:nvSpPr>
            <p:cNvPr id="19508" name="Text Box 32"/>
            <p:cNvSpPr txBox="1">
              <a:spLocks noChangeArrowheads="1"/>
            </p:cNvSpPr>
            <p:nvPr/>
          </p:nvSpPr>
          <p:spPr bwMode="auto">
            <a:xfrm>
              <a:off x="2282" y="1333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19509" name="Text Box 33"/>
            <p:cNvSpPr txBox="1">
              <a:spLocks noChangeArrowheads="1"/>
            </p:cNvSpPr>
            <p:nvPr/>
          </p:nvSpPr>
          <p:spPr bwMode="auto">
            <a:xfrm>
              <a:off x="2592" y="120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5</a:t>
              </a:r>
            </a:p>
          </p:txBody>
        </p:sp>
        <p:sp>
          <p:nvSpPr>
            <p:cNvPr id="19510" name="Text Box 34"/>
            <p:cNvSpPr txBox="1">
              <a:spLocks noChangeArrowheads="1"/>
            </p:cNvSpPr>
            <p:nvPr/>
          </p:nvSpPr>
          <p:spPr bwMode="auto">
            <a:xfrm>
              <a:off x="2544" y="1526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5</a:t>
              </a:r>
            </a:p>
          </p:txBody>
        </p:sp>
        <p:sp>
          <p:nvSpPr>
            <p:cNvPr id="19511" name="Text Box 35"/>
            <p:cNvSpPr txBox="1">
              <a:spLocks noChangeArrowheads="1"/>
            </p:cNvSpPr>
            <p:nvPr/>
          </p:nvSpPr>
          <p:spPr bwMode="auto">
            <a:xfrm>
              <a:off x="1776" y="120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6</a:t>
              </a:r>
            </a:p>
          </p:txBody>
        </p:sp>
        <p:sp>
          <p:nvSpPr>
            <p:cNvPr id="19512" name="Text Box 36"/>
            <p:cNvSpPr txBox="1">
              <a:spLocks noChangeArrowheads="1"/>
            </p:cNvSpPr>
            <p:nvPr/>
          </p:nvSpPr>
          <p:spPr bwMode="auto">
            <a:xfrm>
              <a:off x="1824" y="1525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5</a:t>
              </a:r>
            </a:p>
          </p:txBody>
        </p:sp>
        <p:sp>
          <p:nvSpPr>
            <p:cNvPr id="19513" name="Text Box 37"/>
            <p:cNvSpPr txBox="1">
              <a:spLocks noChangeArrowheads="1"/>
            </p:cNvSpPr>
            <p:nvPr/>
          </p:nvSpPr>
          <p:spPr bwMode="auto">
            <a:xfrm>
              <a:off x="1558" y="191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3</a:t>
              </a:r>
            </a:p>
          </p:txBody>
        </p:sp>
        <p:sp>
          <p:nvSpPr>
            <p:cNvPr id="19514" name="Text Box 38"/>
            <p:cNvSpPr txBox="1">
              <a:spLocks noChangeArrowheads="1"/>
            </p:cNvSpPr>
            <p:nvPr/>
          </p:nvSpPr>
          <p:spPr bwMode="auto">
            <a:xfrm>
              <a:off x="1957" y="1894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6</a:t>
              </a:r>
            </a:p>
          </p:txBody>
        </p:sp>
        <p:sp>
          <p:nvSpPr>
            <p:cNvPr id="19515" name="Text Box 39"/>
            <p:cNvSpPr txBox="1">
              <a:spLocks noChangeArrowheads="1"/>
            </p:cNvSpPr>
            <p:nvPr/>
          </p:nvSpPr>
          <p:spPr bwMode="auto">
            <a:xfrm>
              <a:off x="2208" y="2112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6</a:t>
              </a:r>
            </a:p>
          </p:txBody>
        </p:sp>
        <p:sp>
          <p:nvSpPr>
            <p:cNvPr id="19516" name="Text Box 40"/>
            <p:cNvSpPr txBox="1">
              <a:spLocks noChangeArrowheads="1"/>
            </p:cNvSpPr>
            <p:nvPr/>
          </p:nvSpPr>
          <p:spPr bwMode="auto">
            <a:xfrm>
              <a:off x="2448" y="1894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4</a:t>
              </a:r>
            </a:p>
          </p:txBody>
        </p:sp>
        <p:sp>
          <p:nvSpPr>
            <p:cNvPr id="19517" name="Text Box 41"/>
            <p:cNvSpPr txBox="1">
              <a:spLocks noChangeArrowheads="1"/>
            </p:cNvSpPr>
            <p:nvPr/>
          </p:nvSpPr>
          <p:spPr bwMode="auto">
            <a:xfrm>
              <a:off x="2810" y="1909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2</a:t>
              </a:r>
            </a:p>
          </p:txBody>
        </p:sp>
      </p:grpSp>
      <p:sp>
        <p:nvSpPr>
          <p:cNvPr id="19458" name="Text Box 42"/>
          <p:cNvSpPr txBox="1">
            <a:spLocks noChangeArrowheads="1"/>
          </p:cNvSpPr>
          <p:nvPr/>
        </p:nvSpPr>
        <p:spPr bwMode="auto">
          <a:xfrm>
            <a:off x="250825" y="10541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Ex</a:t>
            </a:r>
            <a:r>
              <a:rPr kumimoji="1" lang="zh-CN" altLang="en-US" sz="2000">
                <a:solidFill>
                  <a:srgbClr val="000000"/>
                </a:solidFill>
                <a:latin typeface="Times New Roman" charset="0"/>
              </a:rPr>
              <a:t>，</a:t>
            </a:r>
          </a:p>
        </p:txBody>
      </p: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5889625" y="1046163"/>
            <a:ext cx="685800" cy="474662"/>
            <a:chOff x="1728" y="480"/>
            <a:chExt cx="432" cy="299"/>
          </a:xfrm>
        </p:grpSpPr>
        <p:sp>
          <p:nvSpPr>
            <p:cNvPr id="1744940" name="Oval 44"/>
            <p:cNvSpPr>
              <a:spLocks noChangeArrowheads="1"/>
            </p:cNvSpPr>
            <p:nvPr/>
          </p:nvSpPr>
          <p:spPr bwMode="auto">
            <a:xfrm>
              <a:off x="1728" y="539"/>
              <a:ext cx="240" cy="2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effectLst>
                  <a:outerShdw blurRad="38100" dist="38100" dir="2700000" algn="tl">
                    <a:srgbClr val="DDDDDD"/>
                  </a:outerShdw>
                </a:effectLst>
                <a:ea typeface="黑体" charset="0"/>
                <a:cs typeface="黑体" charset="0"/>
              </a:endParaRPr>
            </a:p>
          </p:txBody>
        </p:sp>
        <p:sp>
          <p:nvSpPr>
            <p:cNvPr id="19506" name="Text Box 45"/>
            <p:cNvSpPr txBox="1">
              <a:spLocks noChangeArrowheads="1"/>
            </p:cNvSpPr>
            <p:nvPr/>
          </p:nvSpPr>
          <p:spPr bwMode="auto">
            <a:xfrm>
              <a:off x="1728" y="48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charset="0"/>
                </a:rPr>
                <a:t>v</a:t>
              </a:r>
              <a:r>
                <a:rPr kumimoji="1" lang="en-US" altLang="zh-CN" baseline="-25000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5889625" y="1503363"/>
            <a:ext cx="685800" cy="990600"/>
            <a:chOff x="4080" y="513"/>
            <a:chExt cx="432" cy="624"/>
          </a:xfrm>
        </p:grpSpPr>
        <p:grpSp>
          <p:nvGrpSpPr>
            <p:cNvPr id="19500" name="Group 47"/>
            <p:cNvGrpSpPr>
              <a:grpSpLocks/>
            </p:cNvGrpSpPr>
            <p:nvPr/>
          </p:nvGrpSpPr>
          <p:grpSpPr bwMode="auto">
            <a:xfrm>
              <a:off x="4080" y="834"/>
              <a:ext cx="432" cy="303"/>
              <a:chOff x="3338" y="1635"/>
              <a:chExt cx="432" cy="303"/>
            </a:xfrm>
          </p:grpSpPr>
          <p:sp>
            <p:nvSpPr>
              <p:cNvPr id="1744944" name="Oval 48"/>
              <p:cNvSpPr>
                <a:spLocks noChangeArrowheads="1"/>
              </p:cNvSpPr>
              <p:nvPr/>
            </p:nvSpPr>
            <p:spPr bwMode="auto">
              <a:xfrm>
                <a:off x="3338" y="1698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DDDDDD"/>
                    </a:outerShdw>
                  </a:effectLst>
                  <a:ea typeface="黑体" charset="0"/>
                  <a:cs typeface="黑体" charset="0"/>
                </a:endParaRPr>
              </a:p>
            </p:txBody>
          </p:sp>
          <p:sp>
            <p:nvSpPr>
              <p:cNvPr id="19504" name="Text Box 49"/>
              <p:cNvSpPr txBox="1">
                <a:spLocks noChangeArrowheads="1"/>
              </p:cNvSpPr>
              <p:nvPr/>
            </p:nvSpPr>
            <p:spPr bwMode="auto">
              <a:xfrm>
                <a:off x="3338" y="1635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charset="0"/>
                  </a:rPr>
                  <a:t>v</a:t>
                </a:r>
                <a:r>
                  <a:rPr kumimoji="1" lang="en-US" altLang="zh-CN" baseline="-25000">
                    <a:latin typeface="Times New Roman" charset="0"/>
                  </a:rPr>
                  <a:t>3</a:t>
                </a:r>
              </a:p>
            </p:txBody>
          </p:sp>
        </p:grpSp>
        <p:sp>
          <p:nvSpPr>
            <p:cNvPr id="1744946" name="Line 50"/>
            <p:cNvSpPr>
              <a:spLocks noChangeShapeType="1"/>
            </p:cNvSpPr>
            <p:nvPr/>
          </p:nvSpPr>
          <p:spPr bwMode="auto">
            <a:xfrm>
              <a:off x="4209" y="513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  <a:cs typeface="+mn-cs"/>
              </a:endParaRPr>
            </a:p>
          </p:txBody>
        </p:sp>
        <p:sp>
          <p:nvSpPr>
            <p:cNvPr id="19502" name="Text Box 51"/>
            <p:cNvSpPr txBox="1">
              <a:spLocks noChangeArrowheads="1"/>
            </p:cNvSpPr>
            <p:nvPr/>
          </p:nvSpPr>
          <p:spPr bwMode="auto">
            <a:xfrm>
              <a:off x="4202" y="598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13" name="Group 52"/>
          <p:cNvGrpSpPr>
            <a:grpSpLocks/>
          </p:cNvGrpSpPr>
          <p:nvPr/>
        </p:nvGrpSpPr>
        <p:grpSpPr bwMode="auto">
          <a:xfrm>
            <a:off x="4729163" y="1901825"/>
            <a:ext cx="1160462" cy="481013"/>
            <a:chOff x="3349" y="764"/>
            <a:chExt cx="731" cy="303"/>
          </a:xfrm>
        </p:grpSpPr>
        <p:grpSp>
          <p:nvGrpSpPr>
            <p:cNvPr id="19495" name="Group 53"/>
            <p:cNvGrpSpPr>
              <a:grpSpLocks/>
            </p:cNvGrpSpPr>
            <p:nvPr/>
          </p:nvGrpSpPr>
          <p:grpSpPr bwMode="auto">
            <a:xfrm>
              <a:off x="3349" y="764"/>
              <a:ext cx="432" cy="303"/>
              <a:chOff x="2614" y="1100"/>
              <a:chExt cx="432" cy="303"/>
            </a:xfrm>
          </p:grpSpPr>
          <p:sp>
            <p:nvSpPr>
              <p:cNvPr id="1744950" name="Oval 54"/>
              <p:cNvSpPr>
                <a:spLocks noChangeArrowheads="1"/>
              </p:cNvSpPr>
              <p:nvPr/>
            </p:nvSpPr>
            <p:spPr bwMode="auto">
              <a:xfrm>
                <a:off x="2614" y="1163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DDDDDD"/>
                    </a:outerShdw>
                  </a:effectLst>
                  <a:ea typeface="黑体" charset="0"/>
                  <a:cs typeface="黑体" charset="0"/>
                </a:endParaRPr>
              </a:p>
            </p:txBody>
          </p:sp>
          <p:sp>
            <p:nvSpPr>
              <p:cNvPr id="19499" name="Text Box 55"/>
              <p:cNvSpPr txBox="1">
                <a:spLocks noChangeArrowheads="1"/>
              </p:cNvSpPr>
              <p:nvPr/>
            </p:nvSpPr>
            <p:spPr bwMode="auto">
              <a:xfrm>
                <a:off x="2614" y="1100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charset="0"/>
                  </a:rPr>
                  <a:t>v</a:t>
                </a:r>
                <a:r>
                  <a:rPr kumimoji="1" lang="en-US" altLang="zh-CN" baseline="-25000">
                    <a:latin typeface="Times New Roman" charset="0"/>
                  </a:rPr>
                  <a:t>2</a:t>
                </a:r>
              </a:p>
            </p:txBody>
          </p:sp>
        </p:grpSp>
        <p:sp>
          <p:nvSpPr>
            <p:cNvPr id="1744952" name="Line 56"/>
            <p:cNvSpPr>
              <a:spLocks noChangeShapeType="1"/>
            </p:cNvSpPr>
            <p:nvPr/>
          </p:nvSpPr>
          <p:spPr bwMode="auto">
            <a:xfrm>
              <a:off x="3600" y="982"/>
              <a:ext cx="480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  <a:cs typeface="+mn-cs"/>
              </a:endParaRPr>
            </a:p>
          </p:txBody>
        </p:sp>
        <p:sp>
          <p:nvSpPr>
            <p:cNvPr id="19497" name="Text Box 57"/>
            <p:cNvSpPr txBox="1">
              <a:spLocks noChangeArrowheads="1"/>
            </p:cNvSpPr>
            <p:nvPr/>
          </p:nvSpPr>
          <p:spPr bwMode="auto">
            <a:xfrm>
              <a:off x="3744" y="79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15" name="Group 58"/>
          <p:cNvGrpSpPr>
            <a:grpSpLocks/>
          </p:cNvGrpSpPr>
          <p:nvPr/>
        </p:nvGrpSpPr>
        <p:grpSpPr bwMode="auto">
          <a:xfrm>
            <a:off x="4933950" y="2382838"/>
            <a:ext cx="1031875" cy="1049337"/>
            <a:chOff x="3478" y="1067"/>
            <a:chExt cx="650" cy="661"/>
          </a:xfrm>
        </p:grpSpPr>
        <p:grpSp>
          <p:nvGrpSpPr>
            <p:cNvPr id="19490" name="Group 59"/>
            <p:cNvGrpSpPr>
              <a:grpSpLocks/>
            </p:cNvGrpSpPr>
            <p:nvPr/>
          </p:nvGrpSpPr>
          <p:grpSpPr bwMode="auto">
            <a:xfrm>
              <a:off x="3696" y="1425"/>
              <a:ext cx="432" cy="303"/>
              <a:chOff x="1920" y="3297"/>
              <a:chExt cx="432" cy="303"/>
            </a:xfrm>
          </p:grpSpPr>
          <p:sp>
            <p:nvSpPr>
              <p:cNvPr id="1744956" name="Oval 60"/>
              <p:cNvSpPr>
                <a:spLocks noChangeArrowheads="1"/>
              </p:cNvSpPr>
              <p:nvPr/>
            </p:nvSpPr>
            <p:spPr bwMode="auto">
              <a:xfrm>
                <a:off x="1924" y="3360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DDDDDD"/>
                    </a:outerShdw>
                  </a:effectLst>
                  <a:ea typeface="黑体" charset="0"/>
                  <a:cs typeface="黑体" charset="0"/>
                </a:endParaRPr>
              </a:p>
            </p:txBody>
          </p:sp>
          <p:sp>
            <p:nvSpPr>
              <p:cNvPr id="19494" name="Text Box 61"/>
              <p:cNvSpPr txBox="1">
                <a:spLocks noChangeArrowheads="1"/>
              </p:cNvSpPr>
              <p:nvPr/>
            </p:nvSpPr>
            <p:spPr bwMode="auto">
              <a:xfrm>
                <a:off x="1920" y="3297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charset="0"/>
                  </a:rPr>
                  <a:t>v</a:t>
                </a:r>
                <a:r>
                  <a:rPr kumimoji="1" lang="en-US" altLang="zh-CN" baseline="-25000">
                    <a:latin typeface="Times New Roman" charset="0"/>
                  </a:rPr>
                  <a:t>5</a:t>
                </a:r>
              </a:p>
            </p:txBody>
          </p:sp>
        </p:grpSp>
        <p:sp>
          <p:nvSpPr>
            <p:cNvPr id="1744958" name="Line 62"/>
            <p:cNvSpPr>
              <a:spLocks noChangeShapeType="1"/>
            </p:cNvSpPr>
            <p:nvPr/>
          </p:nvSpPr>
          <p:spPr bwMode="auto">
            <a:xfrm>
              <a:off x="3493" y="1067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  <a:cs typeface="+mn-cs"/>
              </a:endParaRPr>
            </a:p>
          </p:txBody>
        </p:sp>
        <p:sp>
          <p:nvSpPr>
            <p:cNvPr id="19492" name="Text Box 63"/>
            <p:cNvSpPr txBox="1">
              <a:spLocks noChangeArrowheads="1"/>
            </p:cNvSpPr>
            <p:nvPr/>
          </p:nvSpPr>
          <p:spPr bwMode="auto">
            <a:xfrm>
              <a:off x="3478" y="1175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17" name="Group 64"/>
          <p:cNvGrpSpPr>
            <a:grpSpLocks/>
          </p:cNvGrpSpPr>
          <p:nvPr/>
        </p:nvGrpSpPr>
        <p:grpSpPr bwMode="auto">
          <a:xfrm>
            <a:off x="6153150" y="2476500"/>
            <a:ext cx="1031875" cy="955675"/>
            <a:chOff x="4246" y="1126"/>
            <a:chExt cx="650" cy="602"/>
          </a:xfrm>
        </p:grpSpPr>
        <p:grpSp>
          <p:nvGrpSpPr>
            <p:cNvPr id="19485" name="Group 65"/>
            <p:cNvGrpSpPr>
              <a:grpSpLocks/>
            </p:cNvGrpSpPr>
            <p:nvPr/>
          </p:nvGrpSpPr>
          <p:grpSpPr bwMode="auto">
            <a:xfrm>
              <a:off x="4464" y="1425"/>
              <a:ext cx="432" cy="303"/>
              <a:chOff x="1643" y="2806"/>
              <a:chExt cx="432" cy="303"/>
            </a:xfrm>
          </p:grpSpPr>
          <p:sp>
            <p:nvSpPr>
              <p:cNvPr id="1744962" name="Oval 66"/>
              <p:cNvSpPr>
                <a:spLocks noChangeArrowheads="1"/>
              </p:cNvSpPr>
              <p:nvPr/>
            </p:nvSpPr>
            <p:spPr bwMode="auto">
              <a:xfrm>
                <a:off x="1647" y="2869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DDDDDD"/>
                    </a:outerShdw>
                  </a:effectLst>
                  <a:ea typeface="黑体" charset="0"/>
                  <a:cs typeface="黑体" charset="0"/>
                </a:endParaRPr>
              </a:p>
            </p:txBody>
          </p:sp>
          <p:sp>
            <p:nvSpPr>
              <p:cNvPr id="19489" name="Text Box 67"/>
              <p:cNvSpPr txBox="1">
                <a:spLocks noChangeArrowheads="1"/>
              </p:cNvSpPr>
              <p:nvPr/>
            </p:nvSpPr>
            <p:spPr bwMode="auto">
              <a:xfrm>
                <a:off x="1643" y="280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charset="0"/>
                  </a:rPr>
                  <a:t>v</a:t>
                </a:r>
                <a:r>
                  <a:rPr kumimoji="1" lang="en-US" altLang="zh-CN" baseline="-25000">
                    <a:latin typeface="Times New Roman" charset="0"/>
                  </a:rPr>
                  <a:t>6</a:t>
                </a:r>
              </a:p>
            </p:txBody>
          </p:sp>
        </p:grpSp>
        <p:sp>
          <p:nvSpPr>
            <p:cNvPr id="1744964" name="Line 68"/>
            <p:cNvSpPr>
              <a:spLocks noChangeShapeType="1"/>
            </p:cNvSpPr>
            <p:nvPr/>
          </p:nvSpPr>
          <p:spPr bwMode="auto">
            <a:xfrm>
              <a:off x="4246" y="1126"/>
              <a:ext cx="288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  <a:cs typeface="+mn-cs"/>
              </a:endParaRPr>
            </a:p>
          </p:txBody>
        </p:sp>
        <p:sp>
          <p:nvSpPr>
            <p:cNvPr id="19487" name="Text Box 69"/>
            <p:cNvSpPr txBox="1">
              <a:spLocks noChangeArrowheads="1"/>
            </p:cNvSpPr>
            <p:nvPr/>
          </p:nvSpPr>
          <p:spPr bwMode="auto">
            <a:xfrm>
              <a:off x="4368" y="1159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19" name="Group 70"/>
          <p:cNvGrpSpPr>
            <a:grpSpLocks/>
          </p:cNvGrpSpPr>
          <p:nvPr/>
        </p:nvGrpSpPr>
        <p:grpSpPr bwMode="auto">
          <a:xfrm>
            <a:off x="6745288" y="1901825"/>
            <a:ext cx="973137" cy="1166813"/>
            <a:chOff x="4619" y="764"/>
            <a:chExt cx="613" cy="735"/>
          </a:xfrm>
        </p:grpSpPr>
        <p:grpSp>
          <p:nvGrpSpPr>
            <p:cNvPr id="19480" name="Group 71"/>
            <p:cNvGrpSpPr>
              <a:grpSpLocks/>
            </p:cNvGrpSpPr>
            <p:nvPr/>
          </p:nvGrpSpPr>
          <p:grpSpPr bwMode="auto">
            <a:xfrm>
              <a:off x="4800" y="764"/>
              <a:ext cx="432" cy="303"/>
              <a:chOff x="2592" y="2289"/>
              <a:chExt cx="432" cy="303"/>
            </a:xfrm>
          </p:grpSpPr>
          <p:sp>
            <p:nvSpPr>
              <p:cNvPr id="1744968" name="Oval 72"/>
              <p:cNvSpPr>
                <a:spLocks noChangeArrowheads="1"/>
              </p:cNvSpPr>
              <p:nvPr/>
            </p:nvSpPr>
            <p:spPr bwMode="auto">
              <a:xfrm>
                <a:off x="2592" y="2352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effectLst>
                    <a:outerShdw blurRad="38100" dist="38100" dir="2700000" algn="tl">
                      <a:srgbClr val="DDDDDD"/>
                    </a:outerShdw>
                  </a:effectLst>
                  <a:ea typeface="黑体" charset="0"/>
                  <a:cs typeface="黑体" charset="0"/>
                </a:endParaRPr>
              </a:p>
            </p:txBody>
          </p:sp>
          <p:sp>
            <p:nvSpPr>
              <p:cNvPr id="19484" name="Text Box 73"/>
              <p:cNvSpPr txBox="1">
                <a:spLocks noChangeArrowheads="1"/>
              </p:cNvSpPr>
              <p:nvPr/>
            </p:nvSpPr>
            <p:spPr bwMode="auto">
              <a:xfrm>
                <a:off x="2592" y="2289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charset="0"/>
                  </a:rPr>
                  <a:t>v</a:t>
                </a:r>
                <a:r>
                  <a:rPr kumimoji="1" lang="en-US" altLang="zh-CN" baseline="-25000">
                    <a:latin typeface="Times New Roman" charset="0"/>
                  </a:rPr>
                  <a:t>4</a:t>
                </a:r>
              </a:p>
            </p:txBody>
          </p:sp>
        </p:grpSp>
        <p:sp>
          <p:nvSpPr>
            <p:cNvPr id="1744970" name="Line 74"/>
            <p:cNvSpPr>
              <a:spLocks noChangeShapeType="1"/>
            </p:cNvSpPr>
            <p:nvPr/>
          </p:nvSpPr>
          <p:spPr bwMode="auto">
            <a:xfrm flipH="1">
              <a:off x="4619" y="1067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  <a:cs typeface="+mn-cs"/>
              </a:endParaRPr>
            </a:p>
          </p:txBody>
        </p:sp>
        <p:sp>
          <p:nvSpPr>
            <p:cNvPr id="19482" name="Text Box 75"/>
            <p:cNvSpPr txBox="1">
              <a:spLocks noChangeArrowheads="1"/>
            </p:cNvSpPr>
            <p:nvPr/>
          </p:nvSpPr>
          <p:spPr bwMode="auto">
            <a:xfrm>
              <a:off x="4730" y="1174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21" name="Group 76"/>
          <p:cNvGrpSpPr>
            <a:grpSpLocks/>
          </p:cNvGrpSpPr>
          <p:nvPr/>
        </p:nvGrpSpPr>
        <p:grpSpPr bwMode="auto">
          <a:xfrm>
            <a:off x="650875" y="3660775"/>
            <a:ext cx="7659688" cy="398463"/>
            <a:chOff x="791" y="1957"/>
            <a:chExt cx="4825" cy="251"/>
          </a:xfrm>
        </p:grpSpPr>
        <p:sp>
          <p:nvSpPr>
            <p:cNvPr id="19478" name="Text Box 77"/>
            <p:cNvSpPr txBox="1">
              <a:spLocks noChangeArrowheads="1"/>
            </p:cNvSpPr>
            <p:nvPr/>
          </p:nvSpPr>
          <p:spPr bwMode="auto">
            <a:xfrm>
              <a:off x="791" y="1958"/>
              <a:ext cx="36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charset="0"/>
                </a:rPr>
                <a:t>Initial:   U = { </a:t>
              </a: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v</a:t>
              </a:r>
              <a:r>
                <a:rPr kumimoji="1" lang="en-US" altLang="zh-CN" sz="2000" baseline="-25000">
                  <a:solidFill>
                    <a:srgbClr val="FF0000"/>
                  </a:solidFill>
                  <a:latin typeface="Times New Roman" charset="0"/>
                </a:rPr>
                <a:t>1</a:t>
              </a:r>
              <a:r>
                <a:rPr kumimoji="1" lang="en-US" altLang="zh-CN" sz="2000">
                  <a:solidFill>
                    <a:srgbClr val="000000"/>
                  </a:solidFill>
                  <a:latin typeface="Times New Roman" charset="0"/>
                </a:rPr>
                <a:t> } </a:t>
              </a:r>
              <a:r>
                <a:rPr kumimoji="1" lang="zh-CN" altLang="en-US" sz="2000">
                  <a:solidFill>
                    <a:srgbClr val="000000"/>
                  </a:solidFill>
                  <a:latin typeface="Times New Roman" charset="0"/>
                </a:rPr>
                <a:t>，</a:t>
              </a:r>
              <a:r>
                <a:rPr kumimoji="1" lang="en-US" altLang="zh-CN" sz="2000">
                  <a:solidFill>
                    <a:srgbClr val="000000"/>
                  </a:solidFill>
                  <a:latin typeface="Times New Roman" charset="0"/>
                </a:rPr>
                <a:t>V</a:t>
              </a:r>
              <a:r>
                <a:rPr kumimoji="1" lang="en-US" altLang="zh-CN" sz="2000">
                  <a:solidFill>
                    <a:srgbClr val="000000"/>
                  </a:solidFill>
                  <a:latin typeface="宋体" charset="0"/>
                </a:rPr>
                <a:t>-</a:t>
              </a:r>
              <a:r>
                <a:rPr kumimoji="1" lang="en-US" altLang="zh-CN" sz="2000">
                  <a:solidFill>
                    <a:srgbClr val="000000"/>
                  </a:solidFill>
                  <a:latin typeface="Times New Roman" charset="0"/>
                </a:rPr>
                <a:t>U = { </a:t>
              </a: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v</a:t>
              </a:r>
              <a:r>
                <a:rPr kumimoji="1" lang="en-US" altLang="zh-CN" sz="2000" baseline="-25000">
                  <a:solidFill>
                    <a:srgbClr val="FF0000"/>
                  </a:solidFill>
                  <a:latin typeface="Times New Roman" charset="0"/>
                </a:rPr>
                <a:t>2</a:t>
              </a: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 , v</a:t>
              </a:r>
              <a:r>
                <a:rPr kumimoji="1" lang="en-US" altLang="zh-CN" sz="2000" baseline="-25000">
                  <a:solidFill>
                    <a:srgbClr val="FF0000"/>
                  </a:solidFill>
                  <a:latin typeface="Times New Roman" charset="0"/>
                </a:rPr>
                <a:t>3</a:t>
              </a: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 , v</a:t>
              </a:r>
              <a:r>
                <a:rPr kumimoji="1" lang="en-US" altLang="zh-CN" sz="2000" baseline="-25000">
                  <a:solidFill>
                    <a:srgbClr val="FF0000"/>
                  </a:solidFill>
                  <a:latin typeface="Times New Roman" charset="0"/>
                </a:rPr>
                <a:t>4</a:t>
              </a: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 , v</a:t>
              </a:r>
              <a:r>
                <a:rPr kumimoji="1" lang="en-US" altLang="zh-CN" sz="2000" baseline="-25000">
                  <a:solidFill>
                    <a:srgbClr val="FF0000"/>
                  </a:solidFill>
                  <a:latin typeface="Times New Roman" charset="0"/>
                </a:rPr>
                <a:t>5</a:t>
              </a:r>
              <a:r>
                <a:rPr kumimoji="1" lang="en-US" altLang="zh-CN" sz="2000">
                  <a:solidFill>
                    <a:srgbClr val="FF0000"/>
                  </a:solidFill>
                  <a:latin typeface="Times New Roman" charset="0"/>
                </a:rPr>
                <a:t> , v</a:t>
              </a:r>
              <a:r>
                <a:rPr kumimoji="1" lang="en-US" altLang="zh-CN" sz="2000" baseline="-25000">
                  <a:solidFill>
                    <a:srgbClr val="FF0000"/>
                  </a:solidFill>
                  <a:latin typeface="Times New Roman" charset="0"/>
                </a:rPr>
                <a:t>6</a:t>
              </a:r>
              <a:r>
                <a:rPr kumimoji="1" lang="en-US" altLang="zh-CN" sz="2000">
                  <a:solidFill>
                    <a:srgbClr val="000000"/>
                  </a:solidFill>
                  <a:latin typeface="Times New Roman" charset="0"/>
                </a:rPr>
                <a:t> }</a:t>
              </a:r>
            </a:p>
          </p:txBody>
        </p:sp>
        <p:sp>
          <p:nvSpPr>
            <p:cNvPr id="19479" name="Text Box 78"/>
            <p:cNvSpPr txBox="1">
              <a:spLocks noChangeArrowheads="1"/>
            </p:cNvSpPr>
            <p:nvPr/>
          </p:nvSpPr>
          <p:spPr bwMode="auto">
            <a:xfrm>
              <a:off x="4608" y="1957"/>
              <a:ext cx="10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charset="0"/>
                </a:rPr>
                <a:t>TE = { }</a:t>
              </a:r>
            </a:p>
          </p:txBody>
        </p:sp>
      </p:grpSp>
      <p:sp>
        <p:nvSpPr>
          <p:cNvPr id="1744975" name="Text Box 79"/>
          <p:cNvSpPr txBox="1">
            <a:spLocks noChangeArrowheads="1"/>
          </p:cNvSpPr>
          <p:nvPr/>
        </p:nvSpPr>
        <p:spPr bwMode="auto">
          <a:xfrm>
            <a:off x="1581150" y="4048125"/>
            <a:ext cx="449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1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3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 } </a:t>
            </a:r>
            <a:r>
              <a:rPr kumimoji="1" lang="zh-CN" altLang="en-US" sz="2000">
                <a:solidFill>
                  <a:srgbClr val="000000"/>
                </a:solidFill>
                <a:latin typeface="Times New Roman" charset="0"/>
              </a:rPr>
              <a:t>，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V</a:t>
            </a:r>
            <a:r>
              <a:rPr kumimoji="1" lang="en-US" altLang="zh-CN" sz="2000">
                <a:solidFill>
                  <a:srgbClr val="000000"/>
                </a:solidFill>
                <a:latin typeface="宋体" charset="0"/>
              </a:rPr>
              <a:t>-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2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 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4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 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5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 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6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 }</a:t>
            </a:r>
          </a:p>
        </p:txBody>
      </p:sp>
      <p:sp>
        <p:nvSpPr>
          <p:cNvPr id="1744976" name="Text Box 80"/>
          <p:cNvSpPr txBox="1">
            <a:spLocks noChangeArrowheads="1"/>
          </p:cNvSpPr>
          <p:nvPr/>
        </p:nvSpPr>
        <p:spPr bwMode="auto">
          <a:xfrm>
            <a:off x="6727825" y="40481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&lt;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1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3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 &gt;</a:t>
            </a:r>
          </a:p>
        </p:txBody>
      </p:sp>
      <p:sp>
        <p:nvSpPr>
          <p:cNvPr id="1744977" name="Text Box 81"/>
          <p:cNvSpPr txBox="1">
            <a:spLocks noChangeArrowheads="1"/>
          </p:cNvSpPr>
          <p:nvPr/>
        </p:nvSpPr>
        <p:spPr bwMode="auto">
          <a:xfrm>
            <a:off x="6727825" y="44545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&lt;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3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6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 &gt;</a:t>
            </a:r>
          </a:p>
        </p:txBody>
      </p:sp>
      <p:sp>
        <p:nvSpPr>
          <p:cNvPr id="1744978" name="Text Box 82"/>
          <p:cNvSpPr txBox="1">
            <a:spLocks noChangeArrowheads="1"/>
          </p:cNvSpPr>
          <p:nvPr/>
        </p:nvSpPr>
        <p:spPr bwMode="auto">
          <a:xfrm>
            <a:off x="1587500" y="4454525"/>
            <a:ext cx="449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1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3 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6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 } </a:t>
            </a:r>
            <a:r>
              <a:rPr kumimoji="1" lang="zh-CN" altLang="en-US" sz="2000">
                <a:solidFill>
                  <a:srgbClr val="000000"/>
                </a:solidFill>
                <a:latin typeface="Times New Roman" charset="0"/>
              </a:rPr>
              <a:t>，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V</a:t>
            </a:r>
            <a:r>
              <a:rPr kumimoji="1" lang="en-US" altLang="zh-CN" sz="2000">
                <a:solidFill>
                  <a:srgbClr val="000000"/>
                </a:solidFill>
                <a:latin typeface="宋体" charset="0"/>
              </a:rPr>
              <a:t>-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2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 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4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 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5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}</a:t>
            </a:r>
          </a:p>
        </p:txBody>
      </p:sp>
      <p:sp>
        <p:nvSpPr>
          <p:cNvPr id="1744979" name="Text Box 83"/>
          <p:cNvSpPr txBox="1">
            <a:spLocks noChangeArrowheads="1"/>
          </p:cNvSpPr>
          <p:nvPr/>
        </p:nvSpPr>
        <p:spPr bwMode="auto">
          <a:xfrm>
            <a:off x="784225" y="6327775"/>
            <a:ext cx="7110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solidFill>
                  <a:srgbClr val="FF0000"/>
                </a:solidFill>
                <a:latin typeface="Times New Roman" charset="0"/>
              </a:rPr>
              <a:t>****:</a:t>
            </a:r>
            <a:r>
              <a:rPr kumimoji="1" lang="en-US" altLang="zh-CN">
                <a:latin typeface="Times New Roman" charset="0"/>
              </a:rPr>
              <a:t>   The edge is existed between U and V-U</a:t>
            </a:r>
            <a:r>
              <a:rPr kumimoji="1" lang="en-US" altLang="zh-CN">
                <a:solidFill>
                  <a:srgbClr val="000000"/>
                </a:solidFill>
                <a:latin typeface="Times New Roman" charset="0"/>
              </a:rPr>
              <a:t>(MST</a:t>
            </a:r>
            <a:r>
              <a:rPr kumimoji="1" lang="zh-CN" altLang="en-US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kumimoji="1" lang="en-US" altLang="zh-CN">
                <a:solidFill>
                  <a:srgbClr val="000000"/>
                </a:solidFill>
                <a:latin typeface="Times New Roman" charset="0"/>
              </a:rPr>
              <a:t>characteristics).</a:t>
            </a:r>
            <a:endParaRPr kumimoji="1" lang="zh-CN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44980" name="Text Box 84"/>
          <p:cNvSpPr txBox="1">
            <a:spLocks noChangeArrowheads="1"/>
          </p:cNvSpPr>
          <p:nvPr/>
        </p:nvSpPr>
        <p:spPr bwMode="auto">
          <a:xfrm>
            <a:off x="6727825" y="48768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&lt;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6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4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 &gt;</a:t>
            </a:r>
          </a:p>
        </p:txBody>
      </p:sp>
      <p:sp>
        <p:nvSpPr>
          <p:cNvPr id="1744981" name="Text Box 85"/>
          <p:cNvSpPr txBox="1">
            <a:spLocks noChangeArrowheads="1"/>
          </p:cNvSpPr>
          <p:nvPr/>
        </p:nvSpPr>
        <p:spPr bwMode="auto">
          <a:xfrm>
            <a:off x="1587500" y="4876800"/>
            <a:ext cx="449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1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3 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4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 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6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charset="0"/>
              </a:rPr>
              <a:t>  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} </a:t>
            </a:r>
            <a:r>
              <a:rPr kumimoji="1" lang="zh-CN" altLang="en-US" sz="2000">
                <a:solidFill>
                  <a:srgbClr val="000000"/>
                </a:solidFill>
                <a:latin typeface="Times New Roman" charset="0"/>
              </a:rPr>
              <a:t>，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V</a:t>
            </a:r>
            <a:r>
              <a:rPr kumimoji="1" lang="en-US" altLang="zh-CN" sz="2000">
                <a:solidFill>
                  <a:srgbClr val="000000"/>
                </a:solidFill>
                <a:latin typeface="宋体" charset="0"/>
              </a:rPr>
              <a:t>-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2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5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}</a:t>
            </a:r>
          </a:p>
        </p:txBody>
      </p:sp>
      <p:sp>
        <p:nvSpPr>
          <p:cNvPr id="1744982" name="Text Box 86"/>
          <p:cNvSpPr txBox="1">
            <a:spLocks noChangeArrowheads="1"/>
          </p:cNvSpPr>
          <p:nvPr/>
        </p:nvSpPr>
        <p:spPr bwMode="auto">
          <a:xfrm>
            <a:off x="6727825" y="529907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&lt;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3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2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 &gt;</a:t>
            </a:r>
          </a:p>
        </p:txBody>
      </p:sp>
      <p:sp>
        <p:nvSpPr>
          <p:cNvPr id="1744983" name="Text Box 87"/>
          <p:cNvSpPr txBox="1">
            <a:spLocks noChangeArrowheads="1"/>
          </p:cNvSpPr>
          <p:nvPr/>
        </p:nvSpPr>
        <p:spPr bwMode="auto">
          <a:xfrm>
            <a:off x="1581150" y="5299075"/>
            <a:ext cx="449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1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2 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3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 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4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6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charset="0"/>
              </a:rPr>
              <a:t>  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} </a:t>
            </a:r>
            <a:r>
              <a:rPr kumimoji="1" lang="zh-CN" altLang="en-US" sz="2000">
                <a:solidFill>
                  <a:srgbClr val="000000"/>
                </a:solidFill>
                <a:latin typeface="Times New Roman" charset="0"/>
              </a:rPr>
              <a:t>，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V</a:t>
            </a:r>
            <a:r>
              <a:rPr kumimoji="1" lang="en-US" altLang="zh-CN" sz="2000">
                <a:solidFill>
                  <a:srgbClr val="000000"/>
                </a:solidFill>
                <a:latin typeface="宋体" charset="0"/>
              </a:rPr>
              <a:t>-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5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}</a:t>
            </a:r>
          </a:p>
        </p:txBody>
      </p:sp>
      <p:sp>
        <p:nvSpPr>
          <p:cNvPr id="1744984" name="Text Box 88"/>
          <p:cNvSpPr txBox="1">
            <a:spLocks noChangeArrowheads="1"/>
          </p:cNvSpPr>
          <p:nvPr/>
        </p:nvSpPr>
        <p:spPr bwMode="auto">
          <a:xfrm>
            <a:off x="6727825" y="572135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&lt;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2 </a:t>
            </a:r>
            <a:r>
              <a:rPr kumimoji="1" lang="en-US" altLang="zh-CN" sz="2000">
                <a:solidFill>
                  <a:srgbClr val="0000CC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0000CC"/>
                </a:solidFill>
                <a:latin typeface="Times New Roman" charset="0"/>
              </a:rPr>
              <a:t>5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 &gt;</a:t>
            </a:r>
          </a:p>
        </p:txBody>
      </p:sp>
      <p:sp>
        <p:nvSpPr>
          <p:cNvPr id="1744985" name="Text Box 89"/>
          <p:cNvSpPr txBox="1">
            <a:spLocks noChangeArrowheads="1"/>
          </p:cNvSpPr>
          <p:nvPr/>
        </p:nvSpPr>
        <p:spPr bwMode="auto">
          <a:xfrm>
            <a:off x="1581150" y="5721350"/>
            <a:ext cx="449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1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2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3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 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4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5 </a:t>
            </a:r>
            <a:r>
              <a:rPr kumimoji="1" lang="en-US" altLang="zh-CN" sz="2000">
                <a:solidFill>
                  <a:srgbClr val="FF0000"/>
                </a:solidFill>
                <a:latin typeface="Times New Roman" charset="0"/>
              </a:rPr>
              <a:t>, v</a:t>
            </a:r>
            <a:r>
              <a:rPr kumimoji="1" lang="en-US" altLang="zh-CN" sz="2000" baseline="-25000">
                <a:solidFill>
                  <a:srgbClr val="FF0000"/>
                </a:solidFill>
                <a:latin typeface="Times New Roman" charset="0"/>
              </a:rPr>
              <a:t>6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} </a:t>
            </a:r>
            <a:r>
              <a:rPr kumimoji="1" lang="zh-CN" altLang="en-US" sz="2000">
                <a:solidFill>
                  <a:srgbClr val="000000"/>
                </a:solidFill>
                <a:latin typeface="Times New Roman" charset="0"/>
              </a:rPr>
              <a:t>，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V</a:t>
            </a:r>
            <a:r>
              <a:rPr kumimoji="1" lang="en-US" altLang="zh-CN" sz="2000">
                <a:solidFill>
                  <a:srgbClr val="000000"/>
                </a:solidFill>
                <a:latin typeface="宋体" charset="0"/>
              </a:rPr>
              <a:t>-</a:t>
            </a:r>
            <a:r>
              <a:rPr kumimoji="1" lang="en-US" altLang="zh-CN" sz="2000">
                <a:solidFill>
                  <a:srgbClr val="000000"/>
                </a:solidFill>
                <a:latin typeface="Times New Roman" charset="0"/>
              </a:rPr>
              <a:t>U = { }</a:t>
            </a:r>
          </a:p>
        </p:txBody>
      </p:sp>
      <p:sp>
        <p:nvSpPr>
          <p:cNvPr id="19477" name="Rectangle 90"/>
          <p:cNvSpPr>
            <a:spLocks noChangeArrowheads="1"/>
          </p:cNvSpPr>
          <p:nvPr/>
        </p:nvSpPr>
        <p:spPr bwMode="gray">
          <a:xfrm>
            <a:off x="2051050" y="188913"/>
            <a:ext cx="4648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4000">
                <a:solidFill>
                  <a:schemeClr val="bg1"/>
                </a:solidFill>
                <a:ea typeface="华文行楷" charset="0"/>
                <a:cs typeface="华文行楷" charset="0"/>
              </a:rPr>
              <a:t>Prim’s algorithm</a:t>
            </a:r>
            <a:endParaRPr lang="zh-CN" altLang="en-US" sz="4000">
              <a:solidFill>
                <a:schemeClr val="bg1"/>
              </a:solidFill>
              <a:ea typeface="华文行楷" charset="0"/>
              <a:cs typeface="华文行楷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44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44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975" grpId="0" autoUpdateAnimBg="0"/>
      <p:bldP spid="1744976" grpId="0" autoUpdateAnimBg="0"/>
      <p:bldP spid="1744977" grpId="0" autoUpdateAnimBg="0"/>
      <p:bldP spid="1744978" grpId="0" autoUpdateAnimBg="0"/>
      <p:bldP spid="1744979" grpId="0" autoUpdateAnimBg="0"/>
      <p:bldP spid="1744980" grpId="0" autoUpdateAnimBg="0"/>
      <p:bldP spid="1744981" grpId="0" autoUpdateAnimBg="0"/>
      <p:bldP spid="1744982" grpId="0" autoUpdateAnimBg="0"/>
      <p:bldP spid="1744983" grpId="0" autoUpdateAnimBg="0"/>
      <p:bldP spid="1744984" grpId="0" autoUpdateAnimBg="0"/>
      <p:bldP spid="174498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0.49.0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54" y="1392013"/>
            <a:ext cx="6884506" cy="37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0.49.1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2060848"/>
            <a:ext cx="5028422" cy="2777604"/>
          </a:xfrm>
          <a:prstGeom prst="rect">
            <a:avLst/>
          </a:prstGeom>
        </p:spPr>
      </p:pic>
      <p:pic>
        <p:nvPicPr>
          <p:cNvPr id="3" name="Picture 2" descr="Screen Shot 2017-12-21 at 10.55.0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2" y="1052736"/>
            <a:ext cx="4102100" cy="5575300"/>
          </a:xfrm>
          <a:prstGeom prst="rect">
            <a:avLst/>
          </a:prstGeom>
        </p:spPr>
      </p:pic>
      <p:pic>
        <p:nvPicPr>
          <p:cNvPr id="4" name="Picture 3" descr="Screen Shot 2017-12-21 at 11.03.35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517232"/>
            <a:ext cx="2641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1.04.4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68899"/>
            <a:ext cx="4824536" cy="2746275"/>
          </a:xfrm>
          <a:prstGeom prst="rect">
            <a:avLst/>
          </a:prstGeom>
        </p:spPr>
      </p:pic>
      <p:pic>
        <p:nvPicPr>
          <p:cNvPr id="3" name="Picture 2" descr="Screen Shot 2017-12-21 at 10.55.0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2" y="1052736"/>
            <a:ext cx="4102100" cy="5575300"/>
          </a:xfrm>
          <a:prstGeom prst="rect">
            <a:avLst/>
          </a:prstGeom>
        </p:spPr>
      </p:pic>
      <p:pic>
        <p:nvPicPr>
          <p:cNvPr id="4" name="Picture 3" descr="Screen Shot 2017-12-21 at 11.03.35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517232"/>
            <a:ext cx="2641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5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1.28.4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4" y="1412776"/>
            <a:ext cx="5210178" cy="3168352"/>
          </a:xfrm>
          <a:prstGeom prst="rect">
            <a:avLst/>
          </a:prstGeom>
        </p:spPr>
      </p:pic>
      <p:pic>
        <p:nvPicPr>
          <p:cNvPr id="3" name="Picture 2" descr="Screen Shot 2017-12-21 at 11.03.3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517232"/>
            <a:ext cx="2641600" cy="1079500"/>
          </a:xfrm>
          <a:prstGeom prst="rect">
            <a:avLst/>
          </a:prstGeom>
        </p:spPr>
      </p:pic>
      <p:pic>
        <p:nvPicPr>
          <p:cNvPr id="4" name="Picture 3" descr="Screen Shot 2017-12-21 at 10.55.0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2" y="1052736"/>
            <a:ext cx="410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1.36.4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2420888"/>
            <a:ext cx="5121786" cy="2887712"/>
          </a:xfrm>
          <a:prstGeom prst="rect">
            <a:avLst/>
          </a:prstGeom>
        </p:spPr>
      </p:pic>
      <p:pic>
        <p:nvPicPr>
          <p:cNvPr id="3" name="Picture 2" descr="Screen Shot 2017-12-21 at 11.37.24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445224"/>
            <a:ext cx="2184400" cy="1066800"/>
          </a:xfrm>
          <a:prstGeom prst="rect">
            <a:avLst/>
          </a:prstGeom>
        </p:spPr>
      </p:pic>
      <p:pic>
        <p:nvPicPr>
          <p:cNvPr id="4" name="Picture 3" descr="Screen Shot 2017-12-21 at 10.55.0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2" y="1052736"/>
            <a:ext cx="410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-146050"/>
            <a:ext cx="7793037" cy="838200"/>
          </a:xfrm>
          <a:noFill/>
        </p:spPr>
        <p:txBody>
          <a:bodyPr anchor="b"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Problem: Laying Telephone Wire</a:t>
            </a:r>
          </a:p>
        </p:txBody>
      </p:sp>
      <p:grpSp>
        <p:nvGrpSpPr>
          <p:cNvPr id="6146" name="Group 5"/>
          <p:cNvGrpSpPr>
            <a:grpSpLocks/>
          </p:cNvGrpSpPr>
          <p:nvPr/>
        </p:nvGrpSpPr>
        <p:grpSpPr bwMode="auto">
          <a:xfrm>
            <a:off x="755650" y="4706938"/>
            <a:ext cx="533400" cy="533400"/>
            <a:chOff x="576" y="2400"/>
            <a:chExt cx="336" cy="336"/>
          </a:xfrm>
        </p:grpSpPr>
        <p:sp>
          <p:nvSpPr>
            <p:cNvPr id="6205" name="AutoShape 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6" name="Rectangle 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7" name="Rectangle 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8" name="Rectangle 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47" name="Group 10"/>
          <p:cNvGrpSpPr>
            <a:grpSpLocks/>
          </p:cNvGrpSpPr>
          <p:nvPr/>
        </p:nvGrpSpPr>
        <p:grpSpPr bwMode="auto">
          <a:xfrm>
            <a:off x="4641850" y="5468938"/>
            <a:ext cx="533400" cy="533400"/>
            <a:chOff x="576" y="2400"/>
            <a:chExt cx="336" cy="336"/>
          </a:xfrm>
        </p:grpSpPr>
        <p:sp>
          <p:nvSpPr>
            <p:cNvPr id="6201" name="AutoShape 1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2" name="Rectangle 1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3" name="Rectangle 1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4" name="Rectangle 1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48" name="Group 15"/>
          <p:cNvGrpSpPr>
            <a:grpSpLocks/>
          </p:cNvGrpSpPr>
          <p:nvPr/>
        </p:nvGrpSpPr>
        <p:grpSpPr bwMode="auto">
          <a:xfrm>
            <a:off x="3194050" y="3030538"/>
            <a:ext cx="533400" cy="533400"/>
            <a:chOff x="576" y="2400"/>
            <a:chExt cx="336" cy="336"/>
          </a:xfrm>
        </p:grpSpPr>
        <p:sp>
          <p:nvSpPr>
            <p:cNvPr id="6197" name="AutoShape 1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8" name="Rectangle 1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9" name="Rectangle 1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0" name="Rectangle 1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49" name="Group 20"/>
          <p:cNvGrpSpPr>
            <a:grpSpLocks/>
          </p:cNvGrpSpPr>
          <p:nvPr/>
        </p:nvGrpSpPr>
        <p:grpSpPr bwMode="auto">
          <a:xfrm>
            <a:off x="5861050" y="2801938"/>
            <a:ext cx="533400" cy="533400"/>
            <a:chOff x="576" y="2400"/>
            <a:chExt cx="336" cy="336"/>
          </a:xfrm>
        </p:grpSpPr>
        <p:sp>
          <p:nvSpPr>
            <p:cNvPr id="6193" name="AutoShape 2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4" name="Rectangle 2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5" name="Rectangle 2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6" name="Rectangle 2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50" name="Group 25"/>
          <p:cNvGrpSpPr>
            <a:grpSpLocks/>
          </p:cNvGrpSpPr>
          <p:nvPr/>
        </p:nvGrpSpPr>
        <p:grpSpPr bwMode="auto">
          <a:xfrm>
            <a:off x="2203450" y="3868738"/>
            <a:ext cx="533400" cy="533400"/>
            <a:chOff x="576" y="2400"/>
            <a:chExt cx="336" cy="336"/>
          </a:xfrm>
        </p:grpSpPr>
        <p:sp>
          <p:nvSpPr>
            <p:cNvPr id="6189" name="AutoShape 2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0" name="Rectangle 2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1" name="Rectangle 2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2" name="Rectangle 2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51" name="Group 30"/>
          <p:cNvGrpSpPr>
            <a:grpSpLocks/>
          </p:cNvGrpSpPr>
          <p:nvPr/>
        </p:nvGrpSpPr>
        <p:grpSpPr bwMode="auto">
          <a:xfrm>
            <a:off x="984250" y="3106738"/>
            <a:ext cx="533400" cy="533400"/>
            <a:chOff x="576" y="2400"/>
            <a:chExt cx="336" cy="336"/>
          </a:xfrm>
        </p:grpSpPr>
        <p:sp>
          <p:nvSpPr>
            <p:cNvPr id="6185" name="AutoShape 3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6" name="Rectangle 3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7" name="Rectangle 3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8" name="Rectangle 3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52" name="Group 35"/>
          <p:cNvGrpSpPr>
            <a:grpSpLocks/>
          </p:cNvGrpSpPr>
          <p:nvPr/>
        </p:nvGrpSpPr>
        <p:grpSpPr bwMode="auto">
          <a:xfrm>
            <a:off x="1670050" y="2420938"/>
            <a:ext cx="533400" cy="533400"/>
            <a:chOff x="576" y="2400"/>
            <a:chExt cx="336" cy="336"/>
          </a:xfrm>
        </p:grpSpPr>
        <p:sp>
          <p:nvSpPr>
            <p:cNvPr id="6181" name="AutoShape 3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2" name="Rectangle 3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3" name="Rectangle 3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4" name="Rectangle 3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53" name="Group 40"/>
          <p:cNvGrpSpPr>
            <a:grpSpLocks/>
          </p:cNvGrpSpPr>
          <p:nvPr/>
        </p:nvGrpSpPr>
        <p:grpSpPr bwMode="auto">
          <a:xfrm>
            <a:off x="1822450" y="4859338"/>
            <a:ext cx="533400" cy="533400"/>
            <a:chOff x="576" y="2400"/>
            <a:chExt cx="336" cy="336"/>
          </a:xfrm>
        </p:grpSpPr>
        <p:sp>
          <p:nvSpPr>
            <p:cNvPr id="6177" name="AutoShape 4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8" name="Rectangle 4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9" name="Rectangle 4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0" name="Rectangle 4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54" name="Group 45"/>
          <p:cNvGrpSpPr>
            <a:grpSpLocks/>
          </p:cNvGrpSpPr>
          <p:nvPr/>
        </p:nvGrpSpPr>
        <p:grpSpPr bwMode="auto">
          <a:xfrm>
            <a:off x="4108450" y="3944938"/>
            <a:ext cx="1371600" cy="762000"/>
            <a:chOff x="2688" y="2064"/>
            <a:chExt cx="864" cy="480"/>
          </a:xfrm>
        </p:grpSpPr>
        <p:sp>
          <p:nvSpPr>
            <p:cNvPr id="6166" name="Rectangle 46"/>
            <p:cNvSpPr>
              <a:spLocks noChangeArrowheads="1"/>
            </p:cNvSpPr>
            <p:nvPr/>
          </p:nvSpPr>
          <p:spPr bwMode="auto">
            <a:xfrm>
              <a:off x="2688" y="2064"/>
              <a:ext cx="864" cy="48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7" name="Rectangle 47" descr="Large grid"/>
            <p:cNvSpPr>
              <a:spLocks noChangeArrowheads="1"/>
            </p:cNvSpPr>
            <p:nvPr/>
          </p:nvSpPr>
          <p:spPr bwMode="auto">
            <a:xfrm>
              <a:off x="2784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6168" name="Rectangle 48" descr="Large grid"/>
            <p:cNvSpPr>
              <a:spLocks noChangeArrowheads="1"/>
            </p:cNvSpPr>
            <p:nvPr/>
          </p:nvSpPr>
          <p:spPr bwMode="auto">
            <a:xfrm>
              <a:off x="2928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6169" name="Rectangle 49" descr="Large grid"/>
            <p:cNvSpPr>
              <a:spLocks noChangeArrowheads="1"/>
            </p:cNvSpPr>
            <p:nvPr/>
          </p:nvSpPr>
          <p:spPr bwMode="auto">
            <a:xfrm>
              <a:off x="3072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6170" name="Rectangle 50" descr="Large grid"/>
            <p:cNvSpPr>
              <a:spLocks noChangeArrowheads="1"/>
            </p:cNvSpPr>
            <p:nvPr/>
          </p:nvSpPr>
          <p:spPr bwMode="auto">
            <a:xfrm>
              <a:off x="3216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6171" name="Rectangle 51" descr="Large grid"/>
            <p:cNvSpPr>
              <a:spLocks noChangeArrowheads="1"/>
            </p:cNvSpPr>
            <p:nvPr/>
          </p:nvSpPr>
          <p:spPr bwMode="auto">
            <a:xfrm>
              <a:off x="2784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6172" name="Rectangle 52" descr="Large grid"/>
            <p:cNvSpPr>
              <a:spLocks noChangeArrowheads="1"/>
            </p:cNvSpPr>
            <p:nvPr/>
          </p:nvSpPr>
          <p:spPr bwMode="auto">
            <a:xfrm>
              <a:off x="2928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6173" name="Rectangle 53" descr="Large grid"/>
            <p:cNvSpPr>
              <a:spLocks noChangeArrowheads="1"/>
            </p:cNvSpPr>
            <p:nvPr/>
          </p:nvSpPr>
          <p:spPr bwMode="auto">
            <a:xfrm>
              <a:off x="3072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6174" name="Rectangle 54" descr="Large grid"/>
            <p:cNvSpPr>
              <a:spLocks noChangeArrowheads="1"/>
            </p:cNvSpPr>
            <p:nvPr/>
          </p:nvSpPr>
          <p:spPr bwMode="auto">
            <a:xfrm>
              <a:off x="3216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6175" name="Rectangle 55" descr="Large grid"/>
            <p:cNvSpPr>
              <a:spLocks noChangeArrowheads="1"/>
            </p:cNvSpPr>
            <p:nvPr/>
          </p:nvSpPr>
          <p:spPr bwMode="auto">
            <a:xfrm>
              <a:off x="3360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6176" name="Rectangle 56" descr="Large grid"/>
            <p:cNvSpPr>
              <a:spLocks noChangeArrowheads="1"/>
            </p:cNvSpPr>
            <p:nvPr/>
          </p:nvSpPr>
          <p:spPr bwMode="auto">
            <a:xfrm>
              <a:off x="3360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</p:grpSp>
      <p:sp>
        <p:nvSpPr>
          <p:cNvPr id="6155" name="Text Box 57"/>
          <p:cNvSpPr txBox="1">
            <a:spLocks noChangeArrowheads="1"/>
          </p:cNvSpPr>
          <p:nvPr/>
        </p:nvSpPr>
        <p:spPr bwMode="auto">
          <a:xfrm>
            <a:off x="4032250" y="4706938"/>
            <a:ext cx="153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/>
              <a:t>Central office</a:t>
            </a:r>
          </a:p>
        </p:txBody>
      </p:sp>
      <p:grpSp>
        <p:nvGrpSpPr>
          <p:cNvPr id="6156" name="Group 58"/>
          <p:cNvGrpSpPr>
            <a:grpSpLocks/>
          </p:cNvGrpSpPr>
          <p:nvPr/>
        </p:nvGrpSpPr>
        <p:grpSpPr bwMode="auto">
          <a:xfrm>
            <a:off x="6775450" y="5392738"/>
            <a:ext cx="533400" cy="533400"/>
            <a:chOff x="576" y="2400"/>
            <a:chExt cx="336" cy="336"/>
          </a:xfrm>
        </p:grpSpPr>
        <p:sp>
          <p:nvSpPr>
            <p:cNvPr id="6162" name="AutoShape 59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3" name="Rectangle 60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4" name="Rectangle 61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5" name="Rectangle 62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57" name="Group 63"/>
          <p:cNvGrpSpPr>
            <a:grpSpLocks/>
          </p:cNvGrpSpPr>
          <p:nvPr/>
        </p:nvGrpSpPr>
        <p:grpSpPr bwMode="auto">
          <a:xfrm>
            <a:off x="6013450" y="5392738"/>
            <a:ext cx="533400" cy="533400"/>
            <a:chOff x="576" y="2400"/>
            <a:chExt cx="336" cy="336"/>
          </a:xfrm>
        </p:grpSpPr>
        <p:sp>
          <p:nvSpPr>
            <p:cNvPr id="6158" name="AutoShape 64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" name="Rectangle 65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0" name="Rectangle 66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1" name="Rectangle 67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1.41.3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67510"/>
            <a:ext cx="5256584" cy="2993750"/>
          </a:xfrm>
          <a:prstGeom prst="rect">
            <a:avLst/>
          </a:prstGeom>
        </p:spPr>
      </p:pic>
      <p:pic>
        <p:nvPicPr>
          <p:cNvPr id="3" name="Picture 2" descr="Screen Shot 2017-12-21 at 11.42.1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085184"/>
            <a:ext cx="2641600" cy="1270000"/>
          </a:xfrm>
          <a:prstGeom prst="rect">
            <a:avLst/>
          </a:prstGeom>
        </p:spPr>
      </p:pic>
      <p:pic>
        <p:nvPicPr>
          <p:cNvPr id="4" name="Picture 3" descr="Screen Shot 2017-12-21 at 10.55.0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2" y="1052736"/>
            <a:ext cx="410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72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1.44.4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61818"/>
            <a:ext cx="5184576" cy="3161081"/>
          </a:xfrm>
          <a:prstGeom prst="rect">
            <a:avLst/>
          </a:prstGeom>
        </p:spPr>
      </p:pic>
      <p:pic>
        <p:nvPicPr>
          <p:cNvPr id="3" name="Picture 2" descr="Screen Shot 2017-12-21 at 11.45.1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33144"/>
            <a:ext cx="3416300" cy="1092200"/>
          </a:xfrm>
          <a:prstGeom prst="rect">
            <a:avLst/>
          </a:prstGeom>
        </p:spPr>
      </p:pic>
      <p:pic>
        <p:nvPicPr>
          <p:cNvPr id="4" name="Picture 3" descr="Screen Shot 2017-12-21 at 10.55.0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2" y="1052736"/>
            <a:ext cx="410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57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1.49.1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5115896" cy="3005212"/>
          </a:xfrm>
          <a:prstGeom prst="rect">
            <a:avLst/>
          </a:prstGeom>
        </p:spPr>
      </p:pic>
      <p:pic>
        <p:nvPicPr>
          <p:cNvPr id="5" name="Picture 4" descr="Screen Shot 2017-12-21 at 11.57.3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4267200" cy="1206500"/>
          </a:xfrm>
          <a:prstGeom prst="rect">
            <a:avLst/>
          </a:prstGeom>
        </p:spPr>
      </p:pic>
      <p:pic>
        <p:nvPicPr>
          <p:cNvPr id="6" name="Picture 5" descr="Screen Shot 2017-12-21 at 10.55.0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2" y="1052736"/>
            <a:ext cx="410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64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1.54.1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32856"/>
            <a:ext cx="5196303" cy="3005212"/>
          </a:xfrm>
          <a:prstGeom prst="rect">
            <a:avLst/>
          </a:prstGeom>
        </p:spPr>
      </p:pic>
      <p:pic>
        <p:nvPicPr>
          <p:cNvPr id="4" name="Picture 3" descr="Screen Shot 2017-12-21 at 11.56.28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238328"/>
            <a:ext cx="4864100" cy="1143000"/>
          </a:xfrm>
          <a:prstGeom prst="rect">
            <a:avLst/>
          </a:prstGeom>
        </p:spPr>
      </p:pic>
      <p:pic>
        <p:nvPicPr>
          <p:cNvPr id="5" name="Picture 4" descr="Screen Shot 2017-12-21 at 10.55.0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2" y="1052736"/>
            <a:ext cx="410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78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楷体" charset="0"/>
              </a:rPr>
              <a:t>Prim</a:t>
            </a:r>
            <a:r>
              <a:rPr lang="ja-JP" altLang="en-US">
                <a:latin typeface="Arial" charset="0"/>
                <a:ea typeface="楷体" charset="0"/>
              </a:rPr>
              <a:t>’</a:t>
            </a:r>
            <a:r>
              <a:rPr lang="en-US" altLang="ja-JP">
                <a:latin typeface="Times New Roman" charset="0"/>
                <a:ea typeface="楷体" charset="0"/>
              </a:rPr>
              <a:t>s Algorithm Implementation</a:t>
            </a:r>
            <a:endParaRPr lang="en-US">
              <a:latin typeface="Times New Roman" charset="0"/>
              <a:ea typeface="楷体" charset="0"/>
            </a:endParaRP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90600"/>
            <a:ext cx="8664575" cy="5246688"/>
          </a:xfrm>
        </p:spPr>
        <p:txBody>
          <a:bodyPr/>
          <a:lstStyle/>
          <a:p>
            <a:r>
              <a:rPr lang="en-US" sz="2800" dirty="0">
                <a:latin typeface="Times New Roman" charset="0"/>
                <a:ea typeface="楷体" charset="0"/>
              </a:rPr>
              <a:t>Assume adjacency list representation</a:t>
            </a:r>
          </a:p>
          <a:p>
            <a:pPr>
              <a:buFontTx/>
              <a:buNone/>
            </a:pPr>
            <a:r>
              <a:rPr lang="en-US" sz="2800" dirty="0">
                <a:latin typeface="Times New Roman" charset="0"/>
                <a:ea typeface="楷体" charset="0"/>
              </a:rPr>
              <a:t>Initialize connection cost of each node to </a:t>
            </a:r>
            <a:r>
              <a:rPr lang="ja-JP" altLang="en-US" sz="2800" dirty="0">
                <a:latin typeface="Arial" charset="0"/>
                <a:ea typeface="楷体" charset="0"/>
              </a:rPr>
              <a:t>“</a:t>
            </a:r>
            <a:r>
              <a:rPr lang="en-US" altLang="ja-JP" sz="2800" dirty="0" err="1">
                <a:latin typeface="Times New Roman" charset="0"/>
                <a:ea typeface="楷体" charset="0"/>
              </a:rPr>
              <a:t>inf</a:t>
            </a:r>
            <a:r>
              <a:rPr lang="ja-JP" altLang="en-US" sz="2800" dirty="0">
                <a:latin typeface="Arial" charset="0"/>
                <a:ea typeface="楷体" charset="0"/>
              </a:rPr>
              <a:t>”</a:t>
            </a:r>
            <a:r>
              <a:rPr lang="en-US" altLang="ja-JP" sz="2800" dirty="0">
                <a:latin typeface="Times New Roman" charset="0"/>
                <a:ea typeface="楷体" charset="0"/>
              </a:rPr>
              <a:t> and </a:t>
            </a:r>
            <a:r>
              <a:rPr lang="ja-JP" altLang="en-US" sz="2800" dirty="0">
                <a:latin typeface="Arial" charset="0"/>
                <a:ea typeface="楷体" charset="0"/>
              </a:rPr>
              <a:t>“</a:t>
            </a:r>
            <a:r>
              <a:rPr lang="en-US" altLang="ja-JP" sz="2800" dirty="0">
                <a:latin typeface="Times New Roman" charset="0"/>
                <a:ea typeface="楷体" charset="0"/>
              </a:rPr>
              <a:t>unmark</a:t>
            </a:r>
            <a:r>
              <a:rPr lang="ja-JP" altLang="en-US" sz="2800" dirty="0">
                <a:latin typeface="Arial" charset="0"/>
                <a:ea typeface="楷体" charset="0"/>
              </a:rPr>
              <a:t>”</a:t>
            </a:r>
            <a:r>
              <a:rPr lang="en-US" altLang="ja-JP" sz="2800" dirty="0">
                <a:latin typeface="Times New Roman" charset="0"/>
                <a:ea typeface="楷体" charset="0"/>
              </a:rPr>
              <a:t> the</a:t>
            </a:r>
            <a:r>
              <a:rPr lang="en-US" altLang="zh-CN" sz="2800" dirty="0">
                <a:latin typeface="Times New Roman" charset="0"/>
                <a:ea typeface="楷体" charset="0"/>
              </a:rPr>
              <a:t>n</a:t>
            </a:r>
            <a:endParaRPr lang="en-US" altLang="ja-JP" sz="2800" dirty="0">
              <a:latin typeface="Times New Roman" charset="0"/>
              <a:ea typeface="楷体" charset="0"/>
            </a:endParaRPr>
          </a:p>
          <a:p>
            <a:pPr>
              <a:buFontTx/>
              <a:buNone/>
            </a:pPr>
            <a:r>
              <a:rPr lang="en-US" sz="2800" dirty="0">
                <a:latin typeface="Times New Roman" charset="0"/>
                <a:ea typeface="楷体" charset="0"/>
              </a:rPr>
              <a:t>Choose one node, say v and set cost[v] = 0 and </a:t>
            </a:r>
            <a:r>
              <a:rPr lang="en-US" sz="2800" dirty="0" err="1">
                <a:latin typeface="Times New Roman" charset="0"/>
                <a:ea typeface="楷体" charset="0"/>
              </a:rPr>
              <a:t>prev</a:t>
            </a:r>
            <a:r>
              <a:rPr lang="en-US" sz="2800" dirty="0">
                <a:latin typeface="Times New Roman" charset="0"/>
                <a:ea typeface="楷体" charset="0"/>
              </a:rPr>
              <a:t>[v] =0</a:t>
            </a:r>
          </a:p>
          <a:p>
            <a:pPr>
              <a:buFontTx/>
              <a:buNone/>
            </a:pPr>
            <a:r>
              <a:rPr lang="en-US" sz="2800" dirty="0">
                <a:latin typeface="Times New Roman" charset="0"/>
                <a:ea typeface="楷体" charset="0"/>
              </a:rPr>
              <a:t>While they are unmarked nodes</a:t>
            </a:r>
          </a:p>
          <a:p>
            <a:pPr>
              <a:buFontTx/>
              <a:buNone/>
            </a:pPr>
            <a:r>
              <a:rPr lang="en-US" sz="2800" dirty="0">
                <a:latin typeface="Times New Roman" charset="0"/>
                <a:ea typeface="楷体" charset="0"/>
              </a:rPr>
              <a:t>	</a:t>
            </a:r>
            <a:r>
              <a:rPr lang="en-US" sz="2800" dirty="0">
                <a:solidFill>
                  <a:srgbClr val="CC0000"/>
                </a:solidFill>
                <a:latin typeface="Times New Roman" charset="0"/>
                <a:ea typeface="楷体" charset="0"/>
              </a:rPr>
              <a:t>Select the unmarked node u with minimum cost; mark it</a:t>
            </a:r>
          </a:p>
          <a:p>
            <a:pPr>
              <a:buFontTx/>
              <a:buNone/>
            </a:pPr>
            <a:r>
              <a:rPr lang="en-US" sz="2800" dirty="0">
                <a:latin typeface="Times New Roman" charset="0"/>
                <a:ea typeface="楷体" charset="0"/>
              </a:rPr>
              <a:t>	</a:t>
            </a:r>
            <a:r>
              <a:rPr lang="en-US" sz="2800" dirty="0">
                <a:solidFill>
                  <a:srgbClr val="CC0000"/>
                </a:solidFill>
                <a:latin typeface="Times New Roman" charset="0"/>
                <a:ea typeface="楷体" charset="0"/>
              </a:rPr>
              <a:t>For each unmarked node w adjacent to u</a:t>
            </a:r>
          </a:p>
          <a:p>
            <a:pPr>
              <a:buFontTx/>
              <a:buNone/>
            </a:pPr>
            <a:r>
              <a:rPr lang="en-US" sz="2800" dirty="0">
                <a:latin typeface="Times New Roman" charset="0"/>
                <a:ea typeface="楷体" charset="0"/>
              </a:rPr>
              <a:t>		</a:t>
            </a:r>
            <a:r>
              <a:rPr lang="en-US" sz="2800" dirty="0">
                <a:solidFill>
                  <a:schemeClr val="accent2"/>
                </a:solidFill>
                <a:latin typeface="Times New Roman" charset="0"/>
                <a:ea typeface="楷体" charset="0"/>
              </a:rPr>
              <a:t>if cost(</a:t>
            </a:r>
            <a:r>
              <a:rPr lang="en-US" sz="2800" dirty="0" err="1">
                <a:solidFill>
                  <a:schemeClr val="accent2"/>
                </a:solidFill>
                <a:latin typeface="Times New Roman" charset="0"/>
                <a:ea typeface="楷体" charset="0"/>
              </a:rPr>
              <a:t>u,w</a:t>
            </a:r>
            <a:r>
              <a:rPr lang="en-US" sz="2800" dirty="0">
                <a:solidFill>
                  <a:schemeClr val="accent2"/>
                </a:solidFill>
                <a:latin typeface="Times New Roman" charset="0"/>
                <a:ea typeface="楷体" charset="0"/>
              </a:rPr>
              <a:t>) &lt; cost(w) then cost(w) := cost (</a:t>
            </a:r>
            <a:r>
              <a:rPr lang="en-US" sz="2800" dirty="0" err="1">
                <a:solidFill>
                  <a:schemeClr val="accent2"/>
                </a:solidFill>
                <a:latin typeface="Times New Roman" charset="0"/>
                <a:ea typeface="楷体" charset="0"/>
              </a:rPr>
              <a:t>u,w</a:t>
            </a:r>
            <a:r>
              <a:rPr lang="en-US" sz="2800" dirty="0">
                <a:solidFill>
                  <a:schemeClr val="accent2"/>
                </a:solidFill>
                <a:latin typeface="Times New Roman" charset="0"/>
                <a:ea typeface="楷体" charset="0"/>
              </a:rPr>
              <a:t>)</a:t>
            </a:r>
          </a:p>
          <a:p>
            <a:pPr>
              <a:buFontTx/>
              <a:buNone/>
            </a:pPr>
            <a:r>
              <a:rPr lang="en-US" sz="2800" dirty="0">
                <a:latin typeface="Times New Roman" charset="0"/>
                <a:ea typeface="楷体" charset="0"/>
              </a:rPr>
              <a:t>             </a:t>
            </a:r>
            <a:r>
              <a:rPr lang="en-US" sz="2800" dirty="0" err="1">
                <a:solidFill>
                  <a:srgbClr val="CC0000"/>
                </a:solidFill>
                <a:latin typeface="Times New Roman" charset="0"/>
                <a:ea typeface="楷体" charset="0"/>
              </a:rPr>
              <a:t>prev</a:t>
            </a:r>
            <a:r>
              <a:rPr lang="en-US" sz="2800" dirty="0">
                <a:solidFill>
                  <a:srgbClr val="CC0000"/>
                </a:solidFill>
                <a:latin typeface="Times New Roman" charset="0"/>
                <a:ea typeface="楷体" charset="0"/>
              </a:rPr>
              <a:t>[w] = u</a:t>
            </a:r>
          </a:p>
          <a:p>
            <a:pPr>
              <a:buFontTx/>
              <a:buNone/>
            </a:pPr>
            <a:endParaRPr lang="en-US" sz="2800" dirty="0">
              <a:solidFill>
                <a:srgbClr val="CC0000"/>
              </a:solidFill>
              <a:latin typeface="Times New Roman" charset="0"/>
              <a:ea typeface="楷体" charset="0"/>
            </a:endParaRPr>
          </a:p>
          <a:p>
            <a:pPr>
              <a:buFontTx/>
              <a:buNone/>
            </a:pPr>
            <a:endParaRPr lang="en-US" sz="2800" dirty="0">
              <a:latin typeface="Times New Roman" charset="0"/>
              <a:ea typeface="楷体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Prim’s Algorithm: Priority Queue Implementation</a:t>
            </a:r>
            <a:endParaRPr lang="zh-CN" altLang="en-US" sz="28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41286"/>
            <a:ext cx="7477244" cy="46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  <p:sp>
        <p:nvSpPr>
          <p:cNvPr id="445443" name="Rectangle 3"/>
          <p:cNvSpPr>
            <a:spLocks noChangeArrowheads="1"/>
          </p:cNvSpPr>
          <p:nvPr/>
        </p:nvSpPr>
        <p:spPr bwMode="auto">
          <a:xfrm>
            <a:off x="685800" y="1628775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defRPr/>
            </a:pPr>
            <a:endParaRPr lang="en-US" sz="3200" dirty="0"/>
          </a:p>
          <a:p>
            <a:pPr marL="342900" indent="-342900">
              <a:defRPr/>
            </a:pPr>
            <a:r>
              <a:rPr lang="en-US" sz="3200" dirty="0"/>
              <a:t>Work with edges, rather than nodes</a:t>
            </a:r>
          </a:p>
          <a:p>
            <a:pPr marL="342900" indent="-342900">
              <a:defRPr/>
            </a:pPr>
            <a:endParaRPr lang="en-US" sz="3200" dirty="0"/>
          </a:p>
          <a:p>
            <a:pPr marL="342900" indent="-342900">
              <a:defRPr/>
            </a:pPr>
            <a:r>
              <a:rPr lang="en-US" sz="3200" dirty="0"/>
              <a:t>Two steps:</a:t>
            </a:r>
          </a:p>
          <a:p>
            <a:pPr marL="342900" indent="-342900">
              <a:defRPr/>
            </a:pPr>
            <a:endParaRPr lang="en-US" sz="3200" dirty="0"/>
          </a:p>
          <a:p>
            <a:pPr marL="914400" lvl="1" indent="-457200">
              <a:buFont typeface="Wingdings" charset="2"/>
              <a:buChar char="q"/>
              <a:defRPr/>
            </a:pPr>
            <a:r>
              <a:rPr lang="en-US" sz="2800" dirty="0"/>
              <a:t>Sort edges by increasing edge weight</a:t>
            </a:r>
          </a:p>
          <a:p>
            <a:pPr marL="914400" lvl="1" indent="-457200">
              <a:buFont typeface="Wingdings" charset="2"/>
              <a:buChar char="q"/>
              <a:defRPr/>
            </a:pPr>
            <a:endParaRPr lang="en-US" sz="2800" dirty="0"/>
          </a:p>
          <a:p>
            <a:pPr marL="914400" lvl="1" indent="-457200">
              <a:buFont typeface="Wingdings" charset="2"/>
              <a:buChar char="q"/>
              <a:defRPr/>
            </a:pPr>
            <a:r>
              <a:rPr lang="en-US" sz="2800" dirty="0"/>
              <a:t>Select the first |V| </a:t>
            </a:r>
            <a:r>
              <a:rPr lang="en-US" sz="2800" dirty="0">
                <a:cs typeface="Times New Roman" charset="0"/>
              </a:rPr>
              <a:t>– 1 edges that do not generate a cycle</a:t>
            </a:r>
            <a:endParaRPr lang="en-US" sz="2800" dirty="0"/>
          </a:p>
          <a:p>
            <a:pPr marL="342900" indent="-342900">
              <a:defRPr/>
            </a:pPr>
            <a:endParaRPr lang="en-US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Times New Roman" charset="0"/>
                <a:ea typeface="楷体" charset="0"/>
              </a:rPr>
              <a:t>Kruskal</a:t>
            </a:r>
            <a:r>
              <a:rPr lang="ja-JP" altLang="en-US">
                <a:solidFill>
                  <a:srgbClr val="FFFFFF"/>
                </a:solidFill>
                <a:latin typeface="Arial" charset="0"/>
                <a:ea typeface="楷体" charset="0"/>
              </a:rPr>
              <a:t>’</a:t>
            </a:r>
            <a:r>
              <a:rPr lang="en-US" altLang="ja-JP">
                <a:solidFill>
                  <a:srgbClr val="FFFFFF"/>
                </a:solidFill>
                <a:latin typeface="Times New Roman" charset="0"/>
                <a:ea typeface="楷体" charset="0"/>
              </a:rPr>
              <a:t>s Algorithm</a:t>
            </a:r>
            <a:endParaRPr lang="en-US">
              <a:solidFill>
                <a:srgbClr val="FFFFFF"/>
              </a:solidFill>
              <a:latin typeface="Times New Roman" charset="0"/>
              <a:ea typeface="楷体" charset="0"/>
            </a:endParaRP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900" y="990600"/>
            <a:ext cx="9036050" cy="5246688"/>
          </a:xfrm>
        </p:spPr>
        <p:txBody>
          <a:bodyPr/>
          <a:lstStyle/>
          <a:p>
            <a:pPr>
              <a:buFontTx/>
              <a:buNone/>
            </a:pPr>
            <a:r>
              <a:rPr lang="en-US">
                <a:latin typeface="Times New Roman" charset="0"/>
                <a:ea typeface="楷体" charset="0"/>
              </a:rPr>
              <a:t>Initialize a forest of trees, each tree being a single node</a:t>
            </a:r>
          </a:p>
          <a:p>
            <a:pPr>
              <a:buFontTx/>
              <a:buNone/>
            </a:pPr>
            <a:r>
              <a:rPr lang="en-US">
                <a:latin typeface="Times New Roman" charset="0"/>
                <a:ea typeface="楷体" charset="0"/>
              </a:rPr>
              <a:t>Build a priority queue of edges with priority being lowest cost</a:t>
            </a:r>
          </a:p>
          <a:p>
            <a:pPr>
              <a:buFontTx/>
              <a:buNone/>
            </a:pPr>
            <a:r>
              <a:rPr lang="en-US">
                <a:solidFill>
                  <a:srgbClr val="CC0000"/>
                </a:solidFill>
                <a:latin typeface="Times New Roman" charset="0"/>
                <a:ea typeface="楷体" charset="0"/>
              </a:rPr>
              <a:t>Repeat until |V| -1 edges have been accepted {</a:t>
            </a:r>
          </a:p>
          <a:p>
            <a:pPr>
              <a:buFontTx/>
              <a:buNone/>
            </a:pPr>
            <a:r>
              <a:rPr lang="en-US">
                <a:solidFill>
                  <a:srgbClr val="CC0000"/>
                </a:solidFill>
                <a:latin typeface="Times New Roman" charset="0"/>
                <a:ea typeface="楷体" charset="0"/>
              </a:rPr>
              <a:t>	Deletemin edge from priority queue</a:t>
            </a:r>
          </a:p>
          <a:p>
            <a:pPr>
              <a:buFontTx/>
              <a:buNone/>
            </a:pPr>
            <a:r>
              <a:rPr lang="en-US">
                <a:solidFill>
                  <a:srgbClr val="CC0000"/>
                </a:solidFill>
                <a:latin typeface="Times New Roman" charset="0"/>
                <a:ea typeface="楷体" charset="0"/>
              </a:rPr>
              <a:t>	If it forms a cycle then discard it</a:t>
            </a:r>
          </a:p>
          <a:p>
            <a:pPr>
              <a:buFontTx/>
              <a:buNone/>
            </a:pPr>
            <a:r>
              <a:rPr lang="en-US">
                <a:solidFill>
                  <a:srgbClr val="CC0000"/>
                </a:solidFill>
                <a:latin typeface="Times New Roman" charset="0"/>
                <a:ea typeface="楷体" charset="0"/>
              </a:rPr>
              <a:t>      else accept the edge</a:t>
            </a:r>
            <a:r>
              <a:rPr lang="en-US">
                <a:latin typeface="Times New Roman" charset="0"/>
                <a:ea typeface="楷体" charset="0"/>
              </a:rPr>
              <a:t> – It will join 2 existing trees yielding a larger tree 	and reducing the forest by one tree</a:t>
            </a:r>
          </a:p>
          <a:p>
            <a:pPr>
              <a:buFontTx/>
              <a:buNone/>
            </a:pPr>
            <a:r>
              <a:rPr lang="en-US">
                <a:solidFill>
                  <a:srgbClr val="CC0000"/>
                </a:solidFill>
                <a:latin typeface="Times New Roman" charset="0"/>
                <a:ea typeface="楷体" charset="0"/>
              </a:rPr>
              <a:t>}</a:t>
            </a:r>
          </a:p>
          <a:p>
            <a:pPr>
              <a:buFontTx/>
              <a:buNone/>
            </a:pPr>
            <a:endParaRPr lang="en-US">
              <a:solidFill>
                <a:srgbClr val="CC0000"/>
              </a:solidFill>
              <a:latin typeface="Times New Roman" charset="0"/>
              <a:ea typeface="楷体" charset="0"/>
            </a:endParaRPr>
          </a:p>
          <a:p>
            <a:pPr>
              <a:buFont typeface="Wingdings" charset="0"/>
              <a:buChar char="v"/>
            </a:pPr>
            <a:r>
              <a:rPr lang="en-US">
                <a:latin typeface="Times New Roman" charset="0"/>
                <a:ea typeface="楷体" charset="0"/>
              </a:rPr>
              <a:t>The accepted edges form the minimum spanning tree</a:t>
            </a:r>
          </a:p>
          <a:p>
            <a:pPr>
              <a:buFontTx/>
              <a:buNone/>
            </a:pPr>
            <a:endParaRPr lang="en-US">
              <a:latin typeface="Times New Roman" charset="0"/>
              <a:ea typeface="楷体" charset="0"/>
            </a:endParaRPr>
          </a:p>
          <a:p>
            <a:pPr>
              <a:buFont typeface="Wingdings" charset="0"/>
              <a:buChar char="v"/>
            </a:pPr>
            <a:r>
              <a:rPr lang="en-US" altLang="zh-CN">
                <a:latin typeface="Times New Roman" charset="0"/>
                <a:ea typeface="楷体" charset="0"/>
              </a:rPr>
              <a:t>Every step will have joined two trees in the forest together, so that at the end, there will only be one tree </a:t>
            </a:r>
          </a:p>
          <a:p>
            <a:pPr>
              <a:buFontTx/>
              <a:buNone/>
            </a:pPr>
            <a:endParaRPr lang="en-US">
              <a:latin typeface="Times New Roman" charset="0"/>
              <a:ea typeface="楷体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1" name="Text Box 3"/>
          <p:cNvSpPr txBox="1">
            <a:spLocks noChangeArrowheads="1"/>
          </p:cNvSpPr>
          <p:nvPr/>
        </p:nvSpPr>
        <p:spPr bwMode="auto">
          <a:xfrm>
            <a:off x="3929063" y="1524000"/>
            <a:ext cx="4529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Sort the edges by increasing edge weight</a:t>
            </a:r>
          </a:p>
        </p:txBody>
      </p:sp>
      <p:graphicFrame>
        <p:nvGraphicFramePr>
          <p:cNvPr id="447492" name="Group 4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7530" name="Text Box 42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47531" name="Line 43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32" name="Text Box 44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47533" name="Line 45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34" name="Line 46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35" name="Line 47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36" name="Line 48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37" name="Line 49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38" name="Line 50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39" name="Line 51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40" name="Line 52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41" name="Line 53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42" name="Oval 54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47543" name="Oval 55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47544" name="Oval 56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47545" name="Oval 57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47546" name="Oval 58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47547" name="Oval 59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47548" name="Oval 60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47549" name="Oval 61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47550" name="Oval 62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47551" name="Line 63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52" name="Line 64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53" name="Line 65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54" name="Text Box 66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7555" name="Text Box 67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47556" name="Text Box 68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7557" name="Text Box 69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47558" name="Text Box 70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7559" name="Text Box 71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7560" name="Text Box 72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7561" name="Text Box 73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7562" name="Text Box 74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47563" name="Text Box 75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7564" name="Text Box 76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7565" name="Line 77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7566" name="Text Box 78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47567" name="Group 79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graphicFrame>
        <p:nvGraphicFramePr>
          <p:cNvPr id="448637" name="Group 125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8553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48554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55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48556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57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58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59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60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61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62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63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64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65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48566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48567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48568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48569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48570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48571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48572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48573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48574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75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76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77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8578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48579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8580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48581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8582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8583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8584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8585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48586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8587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8588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589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48633" name="Group 121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-26988"/>
            <a:ext cx="7793037" cy="838201"/>
          </a:xfrm>
          <a:noFill/>
        </p:spPr>
        <p:txBody>
          <a:bodyPr anchor="b"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Wiring: Naive Approach</a:t>
            </a:r>
          </a:p>
        </p:txBody>
      </p:sp>
      <p:grpSp>
        <p:nvGrpSpPr>
          <p:cNvPr id="7170" name="Group 5"/>
          <p:cNvGrpSpPr>
            <a:grpSpLocks/>
          </p:cNvGrpSpPr>
          <p:nvPr/>
        </p:nvGrpSpPr>
        <p:grpSpPr bwMode="auto">
          <a:xfrm>
            <a:off x="914400" y="3810000"/>
            <a:ext cx="533400" cy="533400"/>
            <a:chOff x="576" y="2400"/>
            <a:chExt cx="336" cy="336"/>
          </a:xfrm>
        </p:grpSpPr>
        <p:sp>
          <p:nvSpPr>
            <p:cNvPr id="7240" name="AutoShape 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1" name="Rectangle 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2" name="Rectangle 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3" name="Rectangle 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171" name="Group 10"/>
          <p:cNvGrpSpPr>
            <a:grpSpLocks/>
          </p:cNvGrpSpPr>
          <p:nvPr/>
        </p:nvGrpSpPr>
        <p:grpSpPr bwMode="auto">
          <a:xfrm>
            <a:off x="4800600" y="4572000"/>
            <a:ext cx="533400" cy="533400"/>
            <a:chOff x="576" y="2400"/>
            <a:chExt cx="336" cy="336"/>
          </a:xfrm>
        </p:grpSpPr>
        <p:sp>
          <p:nvSpPr>
            <p:cNvPr id="7236" name="AutoShape 1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37" name="Rectangle 1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38" name="Rectangle 1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39" name="Rectangle 1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172" name="Group 15"/>
          <p:cNvGrpSpPr>
            <a:grpSpLocks/>
          </p:cNvGrpSpPr>
          <p:nvPr/>
        </p:nvGrpSpPr>
        <p:grpSpPr bwMode="auto">
          <a:xfrm>
            <a:off x="3352800" y="2133600"/>
            <a:ext cx="533400" cy="533400"/>
            <a:chOff x="576" y="2400"/>
            <a:chExt cx="336" cy="336"/>
          </a:xfrm>
        </p:grpSpPr>
        <p:sp>
          <p:nvSpPr>
            <p:cNvPr id="7232" name="AutoShape 1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33" name="Rectangle 1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34" name="Rectangle 1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35" name="Rectangle 1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173" name="Group 20"/>
          <p:cNvGrpSpPr>
            <a:grpSpLocks/>
          </p:cNvGrpSpPr>
          <p:nvPr/>
        </p:nvGrpSpPr>
        <p:grpSpPr bwMode="auto">
          <a:xfrm>
            <a:off x="6019800" y="1905000"/>
            <a:ext cx="533400" cy="533400"/>
            <a:chOff x="576" y="2400"/>
            <a:chExt cx="336" cy="336"/>
          </a:xfrm>
        </p:grpSpPr>
        <p:sp>
          <p:nvSpPr>
            <p:cNvPr id="7228" name="AutoShape 2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9" name="Rectangle 2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30" name="Rectangle 2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31" name="Rectangle 2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174" name="Group 25"/>
          <p:cNvGrpSpPr>
            <a:grpSpLocks/>
          </p:cNvGrpSpPr>
          <p:nvPr/>
        </p:nvGrpSpPr>
        <p:grpSpPr bwMode="auto">
          <a:xfrm>
            <a:off x="2362200" y="2971800"/>
            <a:ext cx="533400" cy="533400"/>
            <a:chOff x="576" y="2400"/>
            <a:chExt cx="336" cy="336"/>
          </a:xfrm>
        </p:grpSpPr>
        <p:sp>
          <p:nvSpPr>
            <p:cNvPr id="7224" name="AutoShape 2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5" name="Rectangle 2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6" name="Rectangle 2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7" name="Rectangle 2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175" name="Group 30"/>
          <p:cNvGrpSpPr>
            <a:grpSpLocks/>
          </p:cNvGrpSpPr>
          <p:nvPr/>
        </p:nvGrpSpPr>
        <p:grpSpPr bwMode="auto">
          <a:xfrm>
            <a:off x="1143000" y="2209800"/>
            <a:ext cx="533400" cy="533400"/>
            <a:chOff x="576" y="2400"/>
            <a:chExt cx="336" cy="336"/>
          </a:xfrm>
        </p:grpSpPr>
        <p:sp>
          <p:nvSpPr>
            <p:cNvPr id="7220" name="AutoShape 3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1" name="Rectangle 3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2" name="Rectangle 3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3" name="Rectangle 3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176" name="Group 35"/>
          <p:cNvGrpSpPr>
            <a:grpSpLocks/>
          </p:cNvGrpSpPr>
          <p:nvPr/>
        </p:nvGrpSpPr>
        <p:grpSpPr bwMode="auto">
          <a:xfrm>
            <a:off x="1828800" y="1524000"/>
            <a:ext cx="533400" cy="533400"/>
            <a:chOff x="576" y="2400"/>
            <a:chExt cx="336" cy="336"/>
          </a:xfrm>
        </p:grpSpPr>
        <p:sp>
          <p:nvSpPr>
            <p:cNvPr id="7216" name="AutoShape 3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7" name="Rectangle 3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8" name="Rectangle 3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9" name="Rectangle 3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177" name="Group 40"/>
          <p:cNvGrpSpPr>
            <a:grpSpLocks/>
          </p:cNvGrpSpPr>
          <p:nvPr/>
        </p:nvGrpSpPr>
        <p:grpSpPr bwMode="auto">
          <a:xfrm>
            <a:off x="1981200" y="3962400"/>
            <a:ext cx="533400" cy="533400"/>
            <a:chOff x="576" y="2400"/>
            <a:chExt cx="336" cy="336"/>
          </a:xfrm>
        </p:grpSpPr>
        <p:sp>
          <p:nvSpPr>
            <p:cNvPr id="7212" name="AutoShape 4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3" name="Rectangle 4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4" name="Rectangle 4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5" name="Rectangle 4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8" name="Text Box 45"/>
          <p:cNvSpPr txBox="1">
            <a:spLocks noChangeArrowheads="1"/>
          </p:cNvSpPr>
          <p:nvPr/>
        </p:nvSpPr>
        <p:spPr bwMode="auto">
          <a:xfrm>
            <a:off x="4191000" y="3810000"/>
            <a:ext cx="153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/>
              <a:t>Central office</a:t>
            </a:r>
          </a:p>
        </p:txBody>
      </p:sp>
      <p:grpSp>
        <p:nvGrpSpPr>
          <p:cNvPr id="7179" name="Group 46"/>
          <p:cNvGrpSpPr>
            <a:grpSpLocks/>
          </p:cNvGrpSpPr>
          <p:nvPr/>
        </p:nvGrpSpPr>
        <p:grpSpPr bwMode="auto">
          <a:xfrm>
            <a:off x="6934200" y="4495800"/>
            <a:ext cx="533400" cy="533400"/>
            <a:chOff x="576" y="2400"/>
            <a:chExt cx="336" cy="336"/>
          </a:xfrm>
        </p:grpSpPr>
        <p:sp>
          <p:nvSpPr>
            <p:cNvPr id="7208" name="AutoShape 47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9" name="Rectangle 48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0" name="Rectangle 49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1" name="Rectangle 50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180" name="Group 51"/>
          <p:cNvGrpSpPr>
            <a:grpSpLocks/>
          </p:cNvGrpSpPr>
          <p:nvPr/>
        </p:nvGrpSpPr>
        <p:grpSpPr bwMode="auto">
          <a:xfrm>
            <a:off x="6172200" y="4495800"/>
            <a:ext cx="533400" cy="533400"/>
            <a:chOff x="576" y="2400"/>
            <a:chExt cx="336" cy="336"/>
          </a:xfrm>
        </p:grpSpPr>
        <p:sp>
          <p:nvSpPr>
            <p:cNvPr id="7204" name="AutoShape 52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5" name="Rectangle 53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6" name="Rectangle 54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7" name="Rectangle 55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7181" name="AutoShape 56"/>
          <p:cNvCxnSpPr>
            <a:cxnSpLocks noChangeShapeType="1"/>
            <a:stCxn id="7200" idx="0"/>
            <a:endCxn id="7233" idx="2"/>
          </p:cNvCxnSpPr>
          <p:nvPr/>
        </p:nvCxnSpPr>
        <p:spPr bwMode="auto">
          <a:xfrm flipH="1" flipV="1">
            <a:off x="3619500" y="2667000"/>
            <a:ext cx="13335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2" name="AutoShape 57"/>
          <p:cNvCxnSpPr>
            <a:cxnSpLocks noChangeShapeType="1"/>
            <a:stCxn id="7200" idx="0"/>
            <a:endCxn id="7225" idx="3"/>
          </p:cNvCxnSpPr>
          <p:nvPr/>
        </p:nvCxnSpPr>
        <p:spPr bwMode="auto">
          <a:xfrm flipH="1" flipV="1">
            <a:off x="2822575" y="3390900"/>
            <a:ext cx="2130425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3" name="AutoShape 58"/>
          <p:cNvCxnSpPr>
            <a:cxnSpLocks noChangeShapeType="1"/>
            <a:stCxn id="7200" idx="0"/>
            <a:endCxn id="7213" idx="3"/>
          </p:cNvCxnSpPr>
          <p:nvPr/>
        </p:nvCxnSpPr>
        <p:spPr bwMode="auto">
          <a:xfrm flipH="1">
            <a:off x="2441575" y="3505200"/>
            <a:ext cx="2511425" cy="876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4" name="AutoShape 59"/>
          <p:cNvCxnSpPr>
            <a:cxnSpLocks noChangeShapeType="1"/>
            <a:stCxn id="7200" idx="0"/>
            <a:endCxn id="7240" idx="5"/>
          </p:cNvCxnSpPr>
          <p:nvPr/>
        </p:nvCxnSpPr>
        <p:spPr bwMode="auto">
          <a:xfrm flipH="1">
            <a:off x="1314450" y="3505200"/>
            <a:ext cx="363855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5" name="AutoShape 60"/>
          <p:cNvCxnSpPr>
            <a:cxnSpLocks noChangeShapeType="1"/>
            <a:stCxn id="7221" idx="3"/>
            <a:endCxn id="7200" idx="0"/>
          </p:cNvCxnSpPr>
          <p:nvPr/>
        </p:nvCxnSpPr>
        <p:spPr bwMode="auto">
          <a:xfrm>
            <a:off x="1603375" y="2628900"/>
            <a:ext cx="3349625" cy="876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6" name="AutoShape 61"/>
          <p:cNvCxnSpPr>
            <a:cxnSpLocks noChangeShapeType="1"/>
            <a:stCxn id="7200" idx="0"/>
            <a:endCxn id="7217" idx="2"/>
          </p:cNvCxnSpPr>
          <p:nvPr/>
        </p:nvCxnSpPr>
        <p:spPr bwMode="auto">
          <a:xfrm flipH="1" flipV="1">
            <a:off x="2095500" y="2057400"/>
            <a:ext cx="2857500" cy="1447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7" name="AutoShape 62"/>
          <p:cNvCxnSpPr>
            <a:cxnSpLocks noChangeShapeType="1"/>
            <a:stCxn id="7200" idx="0"/>
            <a:endCxn id="7236" idx="0"/>
          </p:cNvCxnSpPr>
          <p:nvPr/>
        </p:nvCxnSpPr>
        <p:spPr bwMode="auto">
          <a:xfrm>
            <a:off x="4953000" y="3505200"/>
            <a:ext cx="114300" cy="1066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8" name="AutoShape 63"/>
          <p:cNvCxnSpPr>
            <a:cxnSpLocks noChangeShapeType="1"/>
            <a:stCxn id="7200" idx="0"/>
            <a:endCxn id="7204" idx="1"/>
          </p:cNvCxnSpPr>
          <p:nvPr/>
        </p:nvCxnSpPr>
        <p:spPr bwMode="auto">
          <a:xfrm>
            <a:off x="4953000" y="3505200"/>
            <a:ext cx="1352550" cy="1143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9" name="AutoShape 64"/>
          <p:cNvCxnSpPr>
            <a:cxnSpLocks noChangeShapeType="1"/>
            <a:stCxn id="7200" idx="0"/>
            <a:endCxn id="7208" idx="1"/>
          </p:cNvCxnSpPr>
          <p:nvPr/>
        </p:nvCxnSpPr>
        <p:spPr bwMode="auto">
          <a:xfrm>
            <a:off x="4953000" y="3505200"/>
            <a:ext cx="2114550" cy="1143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90" name="AutoShape 65"/>
          <p:cNvCxnSpPr>
            <a:cxnSpLocks noChangeShapeType="1"/>
            <a:stCxn id="7200" idx="0"/>
            <a:endCxn id="7229" idx="1"/>
          </p:cNvCxnSpPr>
          <p:nvPr/>
        </p:nvCxnSpPr>
        <p:spPr bwMode="auto">
          <a:xfrm flipV="1">
            <a:off x="4953000" y="2324100"/>
            <a:ext cx="1139825" cy="1181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7191" name="Group 66"/>
          <p:cNvGrpSpPr>
            <a:grpSpLocks/>
          </p:cNvGrpSpPr>
          <p:nvPr/>
        </p:nvGrpSpPr>
        <p:grpSpPr bwMode="auto">
          <a:xfrm>
            <a:off x="4267200" y="3048000"/>
            <a:ext cx="1371600" cy="762000"/>
            <a:chOff x="2688" y="2064"/>
            <a:chExt cx="864" cy="480"/>
          </a:xfrm>
        </p:grpSpPr>
        <p:sp>
          <p:nvSpPr>
            <p:cNvPr id="7193" name="Rectangle 67"/>
            <p:cNvSpPr>
              <a:spLocks noChangeArrowheads="1"/>
            </p:cNvSpPr>
            <p:nvPr/>
          </p:nvSpPr>
          <p:spPr bwMode="auto">
            <a:xfrm>
              <a:off x="2688" y="2064"/>
              <a:ext cx="864" cy="48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4" name="Rectangle 68" descr="Large grid"/>
            <p:cNvSpPr>
              <a:spLocks noChangeArrowheads="1"/>
            </p:cNvSpPr>
            <p:nvPr/>
          </p:nvSpPr>
          <p:spPr bwMode="auto">
            <a:xfrm>
              <a:off x="2784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7195" name="Rectangle 69" descr="Large grid"/>
            <p:cNvSpPr>
              <a:spLocks noChangeArrowheads="1"/>
            </p:cNvSpPr>
            <p:nvPr/>
          </p:nvSpPr>
          <p:spPr bwMode="auto">
            <a:xfrm>
              <a:off x="2928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7196" name="Rectangle 70" descr="Large grid"/>
            <p:cNvSpPr>
              <a:spLocks noChangeArrowheads="1"/>
            </p:cNvSpPr>
            <p:nvPr/>
          </p:nvSpPr>
          <p:spPr bwMode="auto">
            <a:xfrm>
              <a:off x="3072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7197" name="Rectangle 71" descr="Large grid"/>
            <p:cNvSpPr>
              <a:spLocks noChangeArrowheads="1"/>
            </p:cNvSpPr>
            <p:nvPr/>
          </p:nvSpPr>
          <p:spPr bwMode="auto">
            <a:xfrm>
              <a:off x="3216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7198" name="Rectangle 72" descr="Large grid"/>
            <p:cNvSpPr>
              <a:spLocks noChangeArrowheads="1"/>
            </p:cNvSpPr>
            <p:nvPr/>
          </p:nvSpPr>
          <p:spPr bwMode="auto">
            <a:xfrm>
              <a:off x="2784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7199" name="Rectangle 73" descr="Large grid"/>
            <p:cNvSpPr>
              <a:spLocks noChangeArrowheads="1"/>
            </p:cNvSpPr>
            <p:nvPr/>
          </p:nvSpPr>
          <p:spPr bwMode="auto">
            <a:xfrm>
              <a:off x="2928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7200" name="Rectangle 74" descr="Large grid"/>
            <p:cNvSpPr>
              <a:spLocks noChangeArrowheads="1"/>
            </p:cNvSpPr>
            <p:nvPr/>
          </p:nvSpPr>
          <p:spPr bwMode="auto">
            <a:xfrm>
              <a:off x="3072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7201" name="Rectangle 75" descr="Large grid"/>
            <p:cNvSpPr>
              <a:spLocks noChangeArrowheads="1"/>
            </p:cNvSpPr>
            <p:nvPr/>
          </p:nvSpPr>
          <p:spPr bwMode="auto">
            <a:xfrm>
              <a:off x="3216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7202" name="Rectangle 76" descr="Large grid"/>
            <p:cNvSpPr>
              <a:spLocks noChangeArrowheads="1"/>
            </p:cNvSpPr>
            <p:nvPr/>
          </p:nvSpPr>
          <p:spPr bwMode="auto">
            <a:xfrm>
              <a:off x="3360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7203" name="Rectangle 77" descr="Large grid"/>
            <p:cNvSpPr>
              <a:spLocks noChangeArrowheads="1"/>
            </p:cNvSpPr>
            <p:nvPr/>
          </p:nvSpPr>
          <p:spPr bwMode="auto">
            <a:xfrm>
              <a:off x="3360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</p:grpSp>
      <p:sp>
        <p:nvSpPr>
          <p:cNvPr id="7192" name="Text Box 78"/>
          <p:cNvSpPr txBox="1">
            <a:spLocks noChangeArrowheads="1"/>
          </p:cNvSpPr>
          <p:nvPr/>
        </p:nvSpPr>
        <p:spPr bwMode="auto">
          <a:xfrm>
            <a:off x="3609975" y="54102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2400"/>
              <a:t>Expensive!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9654" name="Group 118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9578" name="Text Box 42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49579" name="Line 43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80" name="Text Box 44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49581" name="Line 45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82" name="Line 46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83" name="Line 47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84" name="Line 48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85" name="Line 49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86" name="Line 50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87" name="Line 51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88" name="Line 52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89" name="Line 53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590" name="Oval 54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49591" name="Oval 55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49592" name="Oval 56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49593" name="Oval 57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49594" name="Oval 58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49595" name="Oval 59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49596" name="Oval 60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49597" name="Oval 61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49598" name="Oval 62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49599" name="Line 63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600" name="Line 64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601" name="Line 65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602" name="Text Box 66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9603" name="Text Box 67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49604" name="Text Box 68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9605" name="Text Box 69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49606" name="Text Box 70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9607" name="Text Box 71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9608" name="Text Box 72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9609" name="Text Box 73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9610" name="Text Box 74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49611" name="Text Box 75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49612" name="Text Box 76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49613" name="Line 77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9614" name="Text Box 78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49615" name="Group 79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63" name="Group 3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0601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50602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03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50604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05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06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07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08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09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10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11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12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13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0614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50615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50616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50617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50618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50619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50620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50621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50622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23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24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25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0626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50627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0628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50629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0630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0631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0632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0633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50634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0635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0636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37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50638" name="Group 78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0678" name="Text Box 118"/>
          <p:cNvSpPr txBox="1">
            <a:spLocks noChangeArrowheads="1"/>
          </p:cNvSpPr>
          <p:nvPr/>
        </p:nvSpPr>
        <p:spPr bwMode="auto">
          <a:xfrm>
            <a:off x="3733800" y="4932363"/>
            <a:ext cx="5159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>
                <a:solidFill>
                  <a:srgbClr val="800000"/>
                </a:solidFill>
              </a:rPr>
              <a:t>Accepting edge (E,G) would create a cycle</a:t>
            </a: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4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846" name="Group 118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7769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57770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71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57772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73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74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75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76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77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78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79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80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81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7782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57783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57784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57785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57786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57787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57788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57789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57790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91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92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793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7794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57795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7796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57797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7798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7799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7800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7801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57802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7803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7804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7805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57806" name="Group 78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962400" y="1125538"/>
            <a:ext cx="51816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869" name="Group 117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8793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58794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795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58796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797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798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799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00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01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02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03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04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05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8806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58807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58808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58809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58810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58811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58812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58813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58814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15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16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17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8818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58819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8820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58821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8822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8823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8824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8825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58826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8827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8828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829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58830" name="Group 78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893" name="Group 117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9817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59818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19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59820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21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22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23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24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25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26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27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28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29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9830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59831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59832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59833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59834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59835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59836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59837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59838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39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40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41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9842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59843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9844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59845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9846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9847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9848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9849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59850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59851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59852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9853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59854" name="Group 78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917" name="Group 117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0841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60842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43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60844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45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46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47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48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49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50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51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52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53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0854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60855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60856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60857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60858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60859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60860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60861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60862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63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64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65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0866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60867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0868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60869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0870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0871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0872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0873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60874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0875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0876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0877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60878" name="Group 78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827" name="Group 3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1865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61866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67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61868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69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70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71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72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73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74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75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76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77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1878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61879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61880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61881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61882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61883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61884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61885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61886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87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88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889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1890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61891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1892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61893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1894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1895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1896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1897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61898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1899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1900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1901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61902" name="Group 78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851" name="Group 3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2889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62890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891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62892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893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894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895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896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897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898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899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900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901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2902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62903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62904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62905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62906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62907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62908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62909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62910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911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912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913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2914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62915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2916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62917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2918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2919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2920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2921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62922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2923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2924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2925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62926" name="Group 78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875" name="Group 3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3913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63914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15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63916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17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18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19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20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21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22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23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24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25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3926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63927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63928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63929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63930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63931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63932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63933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63934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35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36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37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3938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63939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3940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63941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3942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3943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3944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3945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63946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3947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3948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3949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63989" name="Group 117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4899" name="Group 3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4937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64938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39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64940" name="Line 44"/>
          <p:cNvSpPr>
            <a:spLocks noChangeShapeType="1"/>
          </p:cNvSpPr>
          <p:nvPr/>
        </p:nvSpPr>
        <p:spPr bwMode="auto">
          <a:xfrm>
            <a:off x="1981200" y="21336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41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42" name="Line 46"/>
          <p:cNvSpPr>
            <a:spLocks noChangeShapeType="1"/>
          </p:cNvSpPr>
          <p:nvPr/>
        </p:nvSpPr>
        <p:spPr bwMode="auto">
          <a:xfrm flipH="1" flipV="1">
            <a:off x="2133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43" name="Line 47"/>
          <p:cNvSpPr>
            <a:spLocks noChangeShapeType="1"/>
          </p:cNvSpPr>
          <p:nvPr/>
        </p:nvSpPr>
        <p:spPr bwMode="auto">
          <a:xfrm flipV="1">
            <a:off x="914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44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45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46" name="Line 50"/>
          <p:cNvSpPr>
            <a:spLocks noChangeShapeType="1"/>
          </p:cNvSpPr>
          <p:nvPr/>
        </p:nvSpPr>
        <p:spPr bwMode="auto">
          <a:xfrm>
            <a:off x="990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47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48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49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4950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64951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64952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64953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64954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64955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64956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64957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64958" name="Line 62"/>
          <p:cNvSpPr>
            <a:spLocks noChangeShapeType="1"/>
          </p:cNvSpPr>
          <p:nvPr/>
        </p:nvSpPr>
        <p:spPr bwMode="auto">
          <a:xfrm>
            <a:off x="2286000" y="3200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59" name="Line 63"/>
          <p:cNvSpPr>
            <a:spLocks noChangeShapeType="1"/>
          </p:cNvSpPr>
          <p:nvPr/>
        </p:nvSpPr>
        <p:spPr bwMode="auto">
          <a:xfrm flipH="1">
            <a:off x="1981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60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61" name="Text Box 65"/>
          <p:cNvSpPr txBox="1">
            <a:spLocks noChangeArrowheads="1"/>
          </p:cNvSpPr>
          <p:nvPr/>
        </p:nvSpPr>
        <p:spPr bwMode="auto">
          <a:xfrm>
            <a:off x="2286000" y="4038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4962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64963" name="Text Box 67"/>
          <p:cNvSpPr txBox="1">
            <a:spLocks noChangeArrowheads="1"/>
          </p:cNvSpPr>
          <p:nvPr/>
        </p:nvSpPr>
        <p:spPr bwMode="auto">
          <a:xfrm>
            <a:off x="2371725" y="31781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4964" name="Text Box 68"/>
          <p:cNvSpPr txBox="1">
            <a:spLocks noChangeArrowheads="1"/>
          </p:cNvSpPr>
          <p:nvPr/>
        </p:nvSpPr>
        <p:spPr bwMode="auto">
          <a:xfrm>
            <a:off x="2643188" y="2709863"/>
            <a:ext cx="468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6</a:t>
            </a:r>
          </a:p>
        </p:txBody>
      </p:sp>
      <p:sp>
        <p:nvSpPr>
          <p:cNvPr id="464965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4966" name="Text Box 70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4967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4968" name="Text Box 72"/>
          <p:cNvSpPr txBox="1">
            <a:spLocks noChangeArrowheads="1"/>
          </p:cNvSpPr>
          <p:nvPr/>
        </p:nvSpPr>
        <p:spPr bwMode="auto">
          <a:xfrm>
            <a:off x="18288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4969" name="Text Box 73"/>
          <p:cNvSpPr txBox="1">
            <a:spLocks noChangeArrowheads="1"/>
          </p:cNvSpPr>
          <p:nvPr/>
        </p:nvSpPr>
        <p:spPr bwMode="auto">
          <a:xfrm>
            <a:off x="1524000" y="25908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8</a:t>
            </a:r>
          </a:p>
        </p:txBody>
      </p:sp>
      <p:sp>
        <p:nvSpPr>
          <p:cNvPr id="464970" name="Text Box 74"/>
          <p:cNvSpPr txBox="1">
            <a:spLocks noChangeArrowheads="1"/>
          </p:cNvSpPr>
          <p:nvPr/>
        </p:nvSpPr>
        <p:spPr bwMode="auto">
          <a:xfrm>
            <a:off x="1219200" y="30480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4971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4972" name="Line 76"/>
          <p:cNvSpPr>
            <a:spLocks noChangeShapeType="1"/>
          </p:cNvSpPr>
          <p:nvPr/>
        </p:nvSpPr>
        <p:spPr bwMode="auto">
          <a:xfrm flipV="1">
            <a:off x="1111250" y="2187575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4973" name="Text Box 77"/>
          <p:cNvSpPr txBox="1">
            <a:spLocks noChangeArrowheads="1"/>
          </p:cNvSpPr>
          <p:nvPr/>
        </p:nvSpPr>
        <p:spPr bwMode="auto">
          <a:xfrm>
            <a:off x="1143000" y="20574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10</a:t>
            </a:r>
          </a:p>
        </p:txBody>
      </p:sp>
      <p:graphicFrame>
        <p:nvGraphicFramePr>
          <p:cNvPr id="465013" name="Group 117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962400" y="1125538"/>
            <a:ext cx="51816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-26988"/>
            <a:ext cx="7793037" cy="838201"/>
          </a:xfrm>
          <a:noFill/>
        </p:spPr>
        <p:txBody>
          <a:bodyPr anchor="b"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Wiring: Better Approach</a:t>
            </a:r>
          </a:p>
        </p:txBody>
      </p:sp>
      <p:grpSp>
        <p:nvGrpSpPr>
          <p:cNvPr id="8194" name="Group 5"/>
          <p:cNvGrpSpPr>
            <a:grpSpLocks/>
          </p:cNvGrpSpPr>
          <p:nvPr/>
        </p:nvGrpSpPr>
        <p:grpSpPr bwMode="auto">
          <a:xfrm>
            <a:off x="914400" y="3810000"/>
            <a:ext cx="533400" cy="533400"/>
            <a:chOff x="576" y="2400"/>
            <a:chExt cx="336" cy="336"/>
          </a:xfrm>
        </p:grpSpPr>
        <p:sp>
          <p:nvSpPr>
            <p:cNvPr id="8264" name="AutoShape 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5" name="Rectangle 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6" name="Rectangle 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7" name="Rectangle 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195" name="Group 10"/>
          <p:cNvGrpSpPr>
            <a:grpSpLocks/>
          </p:cNvGrpSpPr>
          <p:nvPr/>
        </p:nvGrpSpPr>
        <p:grpSpPr bwMode="auto">
          <a:xfrm>
            <a:off x="4800600" y="4572000"/>
            <a:ext cx="533400" cy="533400"/>
            <a:chOff x="576" y="2400"/>
            <a:chExt cx="336" cy="336"/>
          </a:xfrm>
        </p:grpSpPr>
        <p:sp>
          <p:nvSpPr>
            <p:cNvPr id="8260" name="AutoShape 1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1" name="Rectangle 1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2" name="Rectangle 1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3" name="Rectangle 1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196" name="Group 15"/>
          <p:cNvGrpSpPr>
            <a:grpSpLocks/>
          </p:cNvGrpSpPr>
          <p:nvPr/>
        </p:nvGrpSpPr>
        <p:grpSpPr bwMode="auto">
          <a:xfrm>
            <a:off x="3352800" y="2133600"/>
            <a:ext cx="533400" cy="533400"/>
            <a:chOff x="576" y="2400"/>
            <a:chExt cx="336" cy="336"/>
          </a:xfrm>
        </p:grpSpPr>
        <p:sp>
          <p:nvSpPr>
            <p:cNvPr id="8256" name="AutoShape 1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7" name="Rectangle 1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8" name="Rectangle 1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9" name="Rectangle 1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197" name="Group 20"/>
          <p:cNvGrpSpPr>
            <a:grpSpLocks/>
          </p:cNvGrpSpPr>
          <p:nvPr/>
        </p:nvGrpSpPr>
        <p:grpSpPr bwMode="auto">
          <a:xfrm>
            <a:off x="6019800" y="1905000"/>
            <a:ext cx="533400" cy="533400"/>
            <a:chOff x="576" y="2400"/>
            <a:chExt cx="336" cy="336"/>
          </a:xfrm>
        </p:grpSpPr>
        <p:sp>
          <p:nvSpPr>
            <p:cNvPr id="8252" name="AutoShape 2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3" name="Rectangle 2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4" name="Rectangle 2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5" name="Rectangle 2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198" name="Group 25"/>
          <p:cNvGrpSpPr>
            <a:grpSpLocks/>
          </p:cNvGrpSpPr>
          <p:nvPr/>
        </p:nvGrpSpPr>
        <p:grpSpPr bwMode="auto">
          <a:xfrm>
            <a:off x="2362200" y="2971800"/>
            <a:ext cx="533400" cy="533400"/>
            <a:chOff x="576" y="2400"/>
            <a:chExt cx="336" cy="336"/>
          </a:xfrm>
        </p:grpSpPr>
        <p:sp>
          <p:nvSpPr>
            <p:cNvPr id="8248" name="AutoShape 2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9" name="Rectangle 2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0" name="Rectangle 2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1" name="Rectangle 2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199" name="Group 30"/>
          <p:cNvGrpSpPr>
            <a:grpSpLocks/>
          </p:cNvGrpSpPr>
          <p:nvPr/>
        </p:nvGrpSpPr>
        <p:grpSpPr bwMode="auto">
          <a:xfrm>
            <a:off x="1143000" y="2209800"/>
            <a:ext cx="533400" cy="533400"/>
            <a:chOff x="576" y="2400"/>
            <a:chExt cx="336" cy="336"/>
          </a:xfrm>
        </p:grpSpPr>
        <p:sp>
          <p:nvSpPr>
            <p:cNvPr id="8244" name="AutoShape 3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5" name="Rectangle 3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6" name="Rectangle 3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7" name="Rectangle 3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00" name="Group 35"/>
          <p:cNvGrpSpPr>
            <a:grpSpLocks/>
          </p:cNvGrpSpPr>
          <p:nvPr/>
        </p:nvGrpSpPr>
        <p:grpSpPr bwMode="auto">
          <a:xfrm>
            <a:off x="1828800" y="1524000"/>
            <a:ext cx="533400" cy="533400"/>
            <a:chOff x="576" y="2400"/>
            <a:chExt cx="336" cy="336"/>
          </a:xfrm>
        </p:grpSpPr>
        <p:sp>
          <p:nvSpPr>
            <p:cNvPr id="8240" name="AutoShape 36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1" name="Rectangle 37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2" name="Rectangle 38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3" name="Rectangle 39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01" name="Group 40"/>
          <p:cNvGrpSpPr>
            <a:grpSpLocks/>
          </p:cNvGrpSpPr>
          <p:nvPr/>
        </p:nvGrpSpPr>
        <p:grpSpPr bwMode="auto">
          <a:xfrm>
            <a:off x="1981200" y="3962400"/>
            <a:ext cx="533400" cy="533400"/>
            <a:chOff x="576" y="2400"/>
            <a:chExt cx="336" cy="336"/>
          </a:xfrm>
        </p:grpSpPr>
        <p:sp>
          <p:nvSpPr>
            <p:cNvPr id="8236" name="AutoShape 41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7" name="Rectangle 42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8" name="Rectangle 43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9" name="Rectangle 44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02" name="Text Box 45"/>
          <p:cNvSpPr txBox="1">
            <a:spLocks noChangeArrowheads="1"/>
          </p:cNvSpPr>
          <p:nvPr/>
        </p:nvSpPr>
        <p:spPr bwMode="auto">
          <a:xfrm>
            <a:off x="4191000" y="3810000"/>
            <a:ext cx="153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/>
              <a:t>Central office</a:t>
            </a:r>
          </a:p>
        </p:txBody>
      </p:sp>
      <p:grpSp>
        <p:nvGrpSpPr>
          <p:cNvPr id="8203" name="Group 46"/>
          <p:cNvGrpSpPr>
            <a:grpSpLocks/>
          </p:cNvGrpSpPr>
          <p:nvPr/>
        </p:nvGrpSpPr>
        <p:grpSpPr bwMode="auto">
          <a:xfrm>
            <a:off x="6934200" y="4495800"/>
            <a:ext cx="533400" cy="533400"/>
            <a:chOff x="576" y="2400"/>
            <a:chExt cx="336" cy="336"/>
          </a:xfrm>
        </p:grpSpPr>
        <p:sp>
          <p:nvSpPr>
            <p:cNvPr id="8232" name="AutoShape 47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3" name="Rectangle 48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4" name="Rectangle 49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5" name="Rectangle 50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04" name="Group 51"/>
          <p:cNvGrpSpPr>
            <a:grpSpLocks/>
          </p:cNvGrpSpPr>
          <p:nvPr/>
        </p:nvGrpSpPr>
        <p:grpSpPr bwMode="auto">
          <a:xfrm>
            <a:off x="6172200" y="4495800"/>
            <a:ext cx="533400" cy="533400"/>
            <a:chOff x="576" y="2400"/>
            <a:chExt cx="336" cy="336"/>
          </a:xfrm>
        </p:grpSpPr>
        <p:sp>
          <p:nvSpPr>
            <p:cNvPr id="8228" name="AutoShape 52" descr="Shingle"/>
            <p:cNvSpPr>
              <a:spLocks noChangeArrowheads="1"/>
            </p:cNvSpPr>
            <p:nvPr/>
          </p:nvSpPr>
          <p:spPr bwMode="auto">
            <a:xfrm>
              <a:off x="576" y="2400"/>
              <a:ext cx="336" cy="192"/>
            </a:xfrm>
            <a:prstGeom prst="triangle">
              <a:avLst>
                <a:gd name="adj" fmla="val 50000"/>
              </a:avLst>
            </a:prstGeom>
            <a:pattFill prst="shingle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9" name="Rectangle 53"/>
            <p:cNvSpPr>
              <a:spLocks noChangeArrowheads="1"/>
            </p:cNvSpPr>
            <p:nvPr/>
          </p:nvSpPr>
          <p:spPr bwMode="auto">
            <a:xfrm>
              <a:off x="622" y="2592"/>
              <a:ext cx="2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0" name="Rectangle 54"/>
            <p:cNvSpPr>
              <a:spLocks noChangeArrowheads="1"/>
            </p:cNvSpPr>
            <p:nvPr/>
          </p:nvSpPr>
          <p:spPr bwMode="auto">
            <a:xfrm>
              <a:off x="672" y="2640"/>
              <a:ext cx="48" cy="9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1" name="Rectangle 55"/>
            <p:cNvSpPr>
              <a:spLocks noChangeArrowheads="1"/>
            </p:cNvSpPr>
            <p:nvPr/>
          </p:nvSpPr>
          <p:spPr bwMode="auto">
            <a:xfrm>
              <a:off x="768" y="2640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8205" name="AutoShape 56"/>
          <p:cNvCxnSpPr>
            <a:cxnSpLocks noChangeShapeType="1"/>
            <a:stCxn id="8224" idx="0"/>
            <a:endCxn id="8253" idx="1"/>
          </p:cNvCxnSpPr>
          <p:nvPr/>
        </p:nvCxnSpPr>
        <p:spPr bwMode="auto">
          <a:xfrm flipV="1">
            <a:off x="4953000" y="2324100"/>
            <a:ext cx="1139825" cy="1181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06" name="AutoShape 57"/>
          <p:cNvCxnSpPr>
            <a:cxnSpLocks noChangeShapeType="1"/>
            <a:stCxn id="8224" idx="0"/>
            <a:endCxn id="8260" idx="0"/>
          </p:cNvCxnSpPr>
          <p:nvPr/>
        </p:nvCxnSpPr>
        <p:spPr bwMode="auto">
          <a:xfrm>
            <a:off x="4953000" y="3505200"/>
            <a:ext cx="114300" cy="1066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07" name="AutoShape 58"/>
          <p:cNvCxnSpPr>
            <a:cxnSpLocks noChangeShapeType="1"/>
            <a:stCxn id="8224" idx="0"/>
            <a:endCxn id="8257" idx="2"/>
          </p:cNvCxnSpPr>
          <p:nvPr/>
        </p:nvCxnSpPr>
        <p:spPr bwMode="auto">
          <a:xfrm flipH="1" flipV="1">
            <a:off x="3619500" y="2667000"/>
            <a:ext cx="13335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08" name="AutoShape 59"/>
          <p:cNvCxnSpPr>
            <a:cxnSpLocks noChangeShapeType="1"/>
            <a:stCxn id="8257" idx="2"/>
            <a:endCxn id="8248" idx="5"/>
          </p:cNvCxnSpPr>
          <p:nvPr/>
        </p:nvCxnSpPr>
        <p:spPr bwMode="auto">
          <a:xfrm flipH="1">
            <a:off x="2762250" y="2667000"/>
            <a:ext cx="85725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09" name="AutoShape 60"/>
          <p:cNvCxnSpPr>
            <a:cxnSpLocks noChangeShapeType="1"/>
            <a:stCxn id="8248" idx="1"/>
            <a:endCxn id="8245" idx="3"/>
          </p:cNvCxnSpPr>
          <p:nvPr/>
        </p:nvCxnSpPr>
        <p:spPr bwMode="auto">
          <a:xfrm flipH="1" flipV="1">
            <a:off x="1603375" y="2628900"/>
            <a:ext cx="892175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0" name="AutoShape 61"/>
          <p:cNvCxnSpPr>
            <a:cxnSpLocks noChangeShapeType="1"/>
            <a:stCxn id="8245" idx="3"/>
            <a:endCxn id="8241" idx="2"/>
          </p:cNvCxnSpPr>
          <p:nvPr/>
        </p:nvCxnSpPr>
        <p:spPr bwMode="auto">
          <a:xfrm flipV="1">
            <a:off x="1603375" y="2057400"/>
            <a:ext cx="492125" cy="571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1" name="AutoShape 62"/>
          <p:cNvCxnSpPr>
            <a:cxnSpLocks noChangeShapeType="1"/>
            <a:stCxn id="8249" idx="2"/>
            <a:endCxn id="8236" idx="5"/>
          </p:cNvCxnSpPr>
          <p:nvPr/>
        </p:nvCxnSpPr>
        <p:spPr bwMode="auto">
          <a:xfrm flipH="1">
            <a:off x="2381250" y="3505200"/>
            <a:ext cx="2476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2" name="AutoShape 63"/>
          <p:cNvCxnSpPr>
            <a:cxnSpLocks noChangeShapeType="1"/>
            <a:stCxn id="8237" idx="1"/>
            <a:endCxn id="8265" idx="3"/>
          </p:cNvCxnSpPr>
          <p:nvPr/>
        </p:nvCxnSpPr>
        <p:spPr bwMode="auto">
          <a:xfrm flipH="1" flipV="1">
            <a:off x="1374775" y="4229100"/>
            <a:ext cx="6794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3" name="AutoShape 64"/>
          <p:cNvCxnSpPr>
            <a:cxnSpLocks noChangeShapeType="1"/>
            <a:stCxn id="8261" idx="3"/>
            <a:endCxn id="8229" idx="1"/>
          </p:cNvCxnSpPr>
          <p:nvPr/>
        </p:nvCxnSpPr>
        <p:spPr bwMode="auto">
          <a:xfrm flipV="1">
            <a:off x="5260975" y="4914900"/>
            <a:ext cx="98425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4" name="AutoShape 65"/>
          <p:cNvCxnSpPr>
            <a:cxnSpLocks noChangeShapeType="1"/>
            <a:stCxn id="8229" idx="3"/>
            <a:endCxn id="8233" idx="1"/>
          </p:cNvCxnSpPr>
          <p:nvPr/>
        </p:nvCxnSpPr>
        <p:spPr bwMode="auto">
          <a:xfrm>
            <a:off x="6632575" y="4914900"/>
            <a:ext cx="3746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8215" name="Group 66"/>
          <p:cNvGrpSpPr>
            <a:grpSpLocks/>
          </p:cNvGrpSpPr>
          <p:nvPr/>
        </p:nvGrpSpPr>
        <p:grpSpPr bwMode="auto">
          <a:xfrm>
            <a:off x="4267200" y="3048000"/>
            <a:ext cx="1371600" cy="762000"/>
            <a:chOff x="2688" y="2064"/>
            <a:chExt cx="864" cy="480"/>
          </a:xfrm>
        </p:grpSpPr>
        <p:sp>
          <p:nvSpPr>
            <p:cNvPr id="8217" name="Rectangle 67"/>
            <p:cNvSpPr>
              <a:spLocks noChangeArrowheads="1"/>
            </p:cNvSpPr>
            <p:nvPr/>
          </p:nvSpPr>
          <p:spPr bwMode="auto">
            <a:xfrm>
              <a:off x="2688" y="2064"/>
              <a:ext cx="864" cy="48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8" name="Rectangle 68" descr="Large grid"/>
            <p:cNvSpPr>
              <a:spLocks noChangeArrowheads="1"/>
            </p:cNvSpPr>
            <p:nvPr/>
          </p:nvSpPr>
          <p:spPr bwMode="auto">
            <a:xfrm>
              <a:off x="2784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8219" name="Rectangle 69" descr="Large grid"/>
            <p:cNvSpPr>
              <a:spLocks noChangeArrowheads="1"/>
            </p:cNvSpPr>
            <p:nvPr/>
          </p:nvSpPr>
          <p:spPr bwMode="auto">
            <a:xfrm>
              <a:off x="2928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8220" name="Rectangle 70" descr="Large grid"/>
            <p:cNvSpPr>
              <a:spLocks noChangeArrowheads="1"/>
            </p:cNvSpPr>
            <p:nvPr/>
          </p:nvSpPr>
          <p:spPr bwMode="auto">
            <a:xfrm>
              <a:off x="3072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8221" name="Rectangle 71" descr="Large grid"/>
            <p:cNvSpPr>
              <a:spLocks noChangeArrowheads="1"/>
            </p:cNvSpPr>
            <p:nvPr/>
          </p:nvSpPr>
          <p:spPr bwMode="auto">
            <a:xfrm>
              <a:off x="3216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8222" name="Rectangle 72" descr="Large grid"/>
            <p:cNvSpPr>
              <a:spLocks noChangeArrowheads="1"/>
            </p:cNvSpPr>
            <p:nvPr/>
          </p:nvSpPr>
          <p:spPr bwMode="auto">
            <a:xfrm>
              <a:off x="2784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8223" name="Rectangle 73" descr="Large grid"/>
            <p:cNvSpPr>
              <a:spLocks noChangeArrowheads="1"/>
            </p:cNvSpPr>
            <p:nvPr/>
          </p:nvSpPr>
          <p:spPr bwMode="auto">
            <a:xfrm>
              <a:off x="2928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8224" name="Rectangle 74" descr="Large grid"/>
            <p:cNvSpPr>
              <a:spLocks noChangeArrowheads="1"/>
            </p:cNvSpPr>
            <p:nvPr/>
          </p:nvSpPr>
          <p:spPr bwMode="auto">
            <a:xfrm>
              <a:off x="3072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8225" name="Rectangle 75" descr="Large grid"/>
            <p:cNvSpPr>
              <a:spLocks noChangeArrowheads="1"/>
            </p:cNvSpPr>
            <p:nvPr/>
          </p:nvSpPr>
          <p:spPr bwMode="auto">
            <a:xfrm>
              <a:off x="3216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8226" name="Rectangle 76" descr="Large grid"/>
            <p:cNvSpPr>
              <a:spLocks noChangeArrowheads="1"/>
            </p:cNvSpPr>
            <p:nvPr/>
          </p:nvSpPr>
          <p:spPr bwMode="auto">
            <a:xfrm>
              <a:off x="3360" y="2352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  <p:sp>
          <p:nvSpPr>
            <p:cNvPr id="8227" name="Rectangle 77" descr="Large grid"/>
            <p:cNvSpPr>
              <a:spLocks noChangeArrowheads="1"/>
            </p:cNvSpPr>
            <p:nvPr/>
          </p:nvSpPr>
          <p:spPr bwMode="auto">
            <a:xfrm>
              <a:off x="3360" y="2160"/>
              <a:ext cx="96" cy="144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1">
                <a:latin typeface="Times New Roman" charset="0"/>
              </a:endParaRPr>
            </a:p>
          </p:txBody>
        </p:sp>
      </p:grpSp>
      <p:sp>
        <p:nvSpPr>
          <p:cNvPr id="8216" name="Text Box 78"/>
          <p:cNvSpPr txBox="1">
            <a:spLocks noChangeArrowheads="1"/>
          </p:cNvSpPr>
          <p:nvPr/>
        </p:nvSpPr>
        <p:spPr bwMode="auto">
          <a:xfrm>
            <a:off x="533400" y="5410200"/>
            <a:ext cx="8048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2400"/>
              <a:t>Minimize the total length of wire connecting the customers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5923" name="Group 3"/>
          <p:cNvGraphicFramePr>
            <a:graphicFrameLocks noGrp="1"/>
          </p:cNvGraphicFramePr>
          <p:nvPr/>
        </p:nvGraphicFramePr>
        <p:xfrm>
          <a:off x="4343400" y="19812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(E,G)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(C,D)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(G,H)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 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(C,F)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(B,C)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5961" name="Text Box 41"/>
          <p:cNvSpPr txBox="1">
            <a:spLocks noChangeArrowheads="1"/>
          </p:cNvSpPr>
          <p:nvPr/>
        </p:nvSpPr>
        <p:spPr bwMode="auto">
          <a:xfrm>
            <a:off x="587375" y="28194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5</a:t>
            </a:r>
          </a:p>
        </p:txBody>
      </p:sp>
      <p:sp>
        <p:nvSpPr>
          <p:cNvPr id="465962" name="Line 42"/>
          <p:cNvSpPr>
            <a:spLocks noChangeShapeType="1"/>
          </p:cNvSpPr>
          <p:nvPr/>
        </p:nvSpPr>
        <p:spPr bwMode="auto">
          <a:xfrm flipH="1">
            <a:off x="3233738" y="3124200"/>
            <a:ext cx="3810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5963" name="Text Box 43"/>
          <p:cNvSpPr txBox="1">
            <a:spLocks noChangeArrowheads="1"/>
          </p:cNvSpPr>
          <p:nvPr/>
        </p:nvSpPr>
        <p:spPr bwMode="auto">
          <a:xfrm>
            <a:off x="3000375" y="34496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1</a:t>
            </a:r>
          </a:p>
        </p:txBody>
      </p:sp>
      <p:sp>
        <p:nvSpPr>
          <p:cNvPr id="465965" name="Line 45"/>
          <p:cNvSpPr>
            <a:spLocks noChangeShapeType="1"/>
          </p:cNvSpPr>
          <p:nvPr/>
        </p:nvSpPr>
        <p:spPr bwMode="auto">
          <a:xfrm flipV="1">
            <a:off x="2286000" y="2286000"/>
            <a:ext cx="533400" cy="762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5968" name="Line 48"/>
          <p:cNvSpPr>
            <a:spLocks noChangeShapeType="1"/>
          </p:cNvSpPr>
          <p:nvPr/>
        </p:nvSpPr>
        <p:spPr bwMode="auto">
          <a:xfrm flipV="1">
            <a:off x="1828800" y="3200400"/>
            <a:ext cx="16002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5969" name="Line 49"/>
          <p:cNvSpPr>
            <a:spLocks noChangeShapeType="1"/>
          </p:cNvSpPr>
          <p:nvPr/>
        </p:nvSpPr>
        <p:spPr bwMode="auto">
          <a:xfrm flipV="1">
            <a:off x="762000" y="2743200"/>
            <a:ext cx="762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5971" name="Line 51"/>
          <p:cNvSpPr>
            <a:spLocks noChangeShapeType="1"/>
          </p:cNvSpPr>
          <p:nvPr/>
        </p:nvSpPr>
        <p:spPr bwMode="auto">
          <a:xfrm>
            <a:off x="2178050" y="2014538"/>
            <a:ext cx="60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5972" name="Line 52"/>
          <p:cNvSpPr>
            <a:spLocks noChangeShapeType="1"/>
          </p:cNvSpPr>
          <p:nvPr/>
        </p:nvSpPr>
        <p:spPr bwMode="auto">
          <a:xfrm>
            <a:off x="3048000" y="2286000"/>
            <a:ext cx="3810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5973" name="Oval 53"/>
          <p:cNvSpPr>
            <a:spLocks noChangeArrowheads="1"/>
          </p:cNvSpPr>
          <p:nvPr/>
        </p:nvSpPr>
        <p:spPr bwMode="auto">
          <a:xfrm>
            <a:off x="533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5974" name="Oval 54"/>
          <p:cNvSpPr>
            <a:spLocks noChangeArrowheads="1"/>
          </p:cNvSpPr>
          <p:nvPr/>
        </p:nvSpPr>
        <p:spPr bwMode="auto">
          <a:xfrm>
            <a:off x="685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A</a:t>
            </a:r>
          </a:p>
        </p:txBody>
      </p:sp>
      <p:sp>
        <p:nvSpPr>
          <p:cNvPr id="465975" name="Oval 55"/>
          <p:cNvSpPr>
            <a:spLocks noChangeArrowheads="1"/>
          </p:cNvSpPr>
          <p:nvPr/>
        </p:nvSpPr>
        <p:spPr bwMode="auto">
          <a:xfrm>
            <a:off x="533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H</a:t>
            </a:r>
          </a:p>
        </p:txBody>
      </p:sp>
      <p:sp>
        <p:nvSpPr>
          <p:cNvPr id="465976" name="Oval 56"/>
          <p:cNvSpPr>
            <a:spLocks noChangeArrowheads="1"/>
          </p:cNvSpPr>
          <p:nvPr/>
        </p:nvSpPr>
        <p:spPr bwMode="auto">
          <a:xfrm>
            <a:off x="1905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B</a:t>
            </a:r>
          </a:p>
        </p:txBody>
      </p:sp>
      <p:sp>
        <p:nvSpPr>
          <p:cNvPr id="465977" name="Oval 57"/>
          <p:cNvSpPr>
            <a:spLocks noChangeArrowheads="1"/>
          </p:cNvSpPr>
          <p:nvPr/>
        </p:nvSpPr>
        <p:spPr bwMode="auto">
          <a:xfrm>
            <a:off x="1752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F</a:t>
            </a:r>
          </a:p>
        </p:txBody>
      </p:sp>
      <p:sp>
        <p:nvSpPr>
          <p:cNvPr id="465978" name="Oval 58"/>
          <p:cNvSpPr>
            <a:spLocks noChangeArrowheads="1"/>
          </p:cNvSpPr>
          <p:nvPr/>
        </p:nvSpPr>
        <p:spPr bwMode="auto">
          <a:xfrm>
            <a:off x="2819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E</a:t>
            </a:r>
          </a:p>
        </p:txBody>
      </p:sp>
      <p:sp>
        <p:nvSpPr>
          <p:cNvPr id="465979" name="Oval 59"/>
          <p:cNvSpPr>
            <a:spLocks noChangeArrowheads="1"/>
          </p:cNvSpPr>
          <p:nvPr/>
        </p:nvSpPr>
        <p:spPr bwMode="auto">
          <a:xfrm>
            <a:off x="3276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D</a:t>
            </a:r>
          </a:p>
        </p:txBody>
      </p:sp>
      <p:sp>
        <p:nvSpPr>
          <p:cNvPr id="465980" name="Oval 60"/>
          <p:cNvSpPr>
            <a:spLocks noChangeArrowheads="1"/>
          </p:cNvSpPr>
          <p:nvPr/>
        </p:nvSpPr>
        <p:spPr bwMode="auto">
          <a:xfrm>
            <a:off x="2743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C</a:t>
            </a:r>
          </a:p>
        </p:txBody>
      </p:sp>
      <p:sp>
        <p:nvSpPr>
          <p:cNvPr id="465981" name="Oval 61"/>
          <p:cNvSpPr>
            <a:spLocks noChangeArrowheads="1"/>
          </p:cNvSpPr>
          <p:nvPr/>
        </p:nvSpPr>
        <p:spPr bwMode="auto">
          <a:xfrm>
            <a:off x="1524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/>
              <a:t>G</a:t>
            </a:r>
          </a:p>
        </p:txBody>
      </p:sp>
      <p:sp>
        <p:nvSpPr>
          <p:cNvPr id="465984" name="Line 64"/>
          <p:cNvSpPr>
            <a:spLocks noChangeShapeType="1"/>
          </p:cNvSpPr>
          <p:nvPr/>
        </p:nvSpPr>
        <p:spPr bwMode="auto">
          <a:xfrm flipH="1" flipV="1">
            <a:off x="914400" y="3581400"/>
            <a:ext cx="60960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5986" name="Text Box 66"/>
          <p:cNvSpPr txBox="1">
            <a:spLocks noChangeArrowheads="1"/>
          </p:cNvSpPr>
          <p:nvPr/>
        </p:nvSpPr>
        <p:spPr bwMode="auto">
          <a:xfrm>
            <a:off x="2111375" y="35163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2</a:t>
            </a:r>
          </a:p>
        </p:txBody>
      </p:sp>
      <p:sp>
        <p:nvSpPr>
          <p:cNvPr id="465989" name="Text Box 69"/>
          <p:cNvSpPr txBox="1"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5991" name="Text Box 71"/>
          <p:cNvSpPr txBox="1">
            <a:spLocks noChangeArrowheads="1"/>
          </p:cNvSpPr>
          <p:nvPr/>
        </p:nvSpPr>
        <p:spPr bwMode="auto">
          <a:xfrm>
            <a:off x="2330450" y="1752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sp>
        <p:nvSpPr>
          <p:cNvPr id="465995" name="Text Box 75"/>
          <p:cNvSpPr txBox="1">
            <a:spLocks noChangeArrowheads="1"/>
          </p:cNvSpPr>
          <p:nvPr/>
        </p:nvSpPr>
        <p:spPr bwMode="auto">
          <a:xfrm>
            <a:off x="1055688" y="37242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3</a:t>
            </a:r>
          </a:p>
        </p:txBody>
      </p:sp>
      <p:graphicFrame>
        <p:nvGraphicFramePr>
          <p:cNvPr id="465998" name="Group 78"/>
          <p:cNvGraphicFramePr>
            <a:graphicFrameLocks noGrp="1"/>
          </p:cNvGraphicFramePr>
          <p:nvPr/>
        </p:nvGraphicFramePr>
        <p:xfrm>
          <a:off x="6248400" y="1968500"/>
          <a:ext cx="1600200" cy="268287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edge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d</a:t>
                      </a:r>
                      <a:r>
                        <a:rPr kumimoji="0" lang="en-US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(B,H)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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(A,H)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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(D,F)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(A,B)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(A,F)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6036" name="Text Box 116"/>
          <p:cNvSpPr txBox="1">
            <a:spLocks noChangeArrowheads="1"/>
          </p:cNvSpPr>
          <p:nvPr/>
        </p:nvSpPr>
        <p:spPr bwMode="auto">
          <a:xfrm>
            <a:off x="4572000" y="5135563"/>
            <a:ext cx="2895600" cy="124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/>
              <a:t>Done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/>
              <a:t>Total Cost = </a:t>
            </a:r>
            <a:r>
              <a:rPr lang="en-US" sz="2000" dirty="0">
                <a:sym typeface="Symbol" charset="0"/>
              </a:rPr>
              <a:t> </a:t>
            </a:r>
            <a:r>
              <a:rPr lang="en-US" sz="2000" i="1" dirty="0"/>
              <a:t>d</a:t>
            </a:r>
            <a:r>
              <a:rPr lang="en-US" sz="2000" i="1" baseline="-25000" dirty="0"/>
              <a:t>v </a:t>
            </a:r>
            <a:r>
              <a:rPr lang="en-US" sz="2000" i="1" dirty="0"/>
              <a:t>= 21</a:t>
            </a:r>
          </a:p>
          <a:p>
            <a:pPr>
              <a:spcBef>
                <a:spcPct val="50000"/>
              </a:spcBef>
              <a:defRPr/>
            </a:pPr>
            <a:endParaRPr lang="en-US" dirty="0"/>
          </a:p>
        </p:txBody>
      </p:sp>
      <p:sp>
        <p:nvSpPr>
          <p:cNvPr id="466037" name="Text Box 117"/>
          <p:cNvSpPr txBox="1">
            <a:spLocks noChangeArrowheads="1"/>
          </p:cNvSpPr>
          <p:nvPr/>
        </p:nvSpPr>
        <p:spPr bwMode="auto">
          <a:xfrm>
            <a:off x="2274888" y="25368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4</a:t>
            </a:r>
          </a:p>
        </p:txBody>
      </p:sp>
      <p:sp>
        <p:nvSpPr>
          <p:cNvPr id="466038" name="Text Box 118"/>
          <p:cNvSpPr txBox="1">
            <a:spLocks noChangeArrowheads="1"/>
          </p:cNvSpPr>
          <p:nvPr/>
        </p:nvSpPr>
        <p:spPr bwMode="auto">
          <a:xfrm>
            <a:off x="7772400" y="3473450"/>
            <a:ext cx="4572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6600">
                <a:cs typeface="Times New Roman" charset="0"/>
              </a:rPr>
              <a:t>}</a:t>
            </a:r>
            <a:endParaRPr lang="en-US" sz="6600"/>
          </a:p>
        </p:txBody>
      </p:sp>
      <p:sp>
        <p:nvSpPr>
          <p:cNvPr id="466039" name="Text Box 119"/>
          <p:cNvSpPr txBox="1">
            <a:spLocks noChangeArrowheads="1"/>
          </p:cNvSpPr>
          <p:nvPr/>
        </p:nvSpPr>
        <p:spPr bwMode="auto">
          <a:xfrm>
            <a:off x="8020050" y="3830638"/>
            <a:ext cx="990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not </a:t>
            </a:r>
          </a:p>
          <a:p>
            <a:pPr>
              <a:defRPr/>
            </a:pPr>
            <a:r>
              <a:rPr lang="en-US"/>
              <a:t>considered</a:t>
            </a: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3962400" y="1143000"/>
            <a:ext cx="5181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/>
              <a:t>Select first |V|</a:t>
            </a:r>
            <a:r>
              <a:rPr lang="en-US" sz="1800" dirty="0">
                <a:cs typeface="Times New Roman" charset="0"/>
              </a:rPr>
              <a:t>–1 edges which do not generate a cycle</a:t>
            </a:r>
            <a:endParaRPr lang="en-US" sz="1800" dirty="0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1187450" y="-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400" dirty="0" err="1">
                <a:solidFill>
                  <a:srgbClr val="FFFFFF"/>
                </a:solidFill>
              </a:rPr>
              <a:t>Kruskal</a:t>
            </a:r>
            <a:r>
              <a:rPr lang="ja-JP" altLang="en-US" sz="44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sz="4400" dirty="0">
                <a:solidFill>
                  <a:srgbClr val="FFFFFF"/>
                </a:solidFill>
              </a:rPr>
              <a:t>s Algorithm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5613" y="765175"/>
            <a:ext cx="8226425" cy="41148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3600">
              <a:latin typeface="Times New Roman" charset="0"/>
              <a:ea typeface="楷体" charset="0"/>
            </a:endParaRPr>
          </a:p>
          <a:p>
            <a:pPr eaLnBrk="1" hangingPunct="1"/>
            <a:r>
              <a:rPr lang="en-US" altLang="zh-CN" sz="3600">
                <a:latin typeface="Times New Roman" charset="0"/>
                <a:ea typeface="楷体" charset="0"/>
              </a:rPr>
              <a:t>How to tell if an edge connects two vertices already in the same MST?</a:t>
            </a:r>
          </a:p>
          <a:p>
            <a:pPr eaLnBrk="1" hangingPunct="1"/>
            <a:endParaRPr lang="en-US" altLang="zh-CN" sz="3600">
              <a:latin typeface="Times New Roman" charset="0"/>
              <a:ea typeface="楷体" charset="0"/>
            </a:endParaRPr>
          </a:p>
          <a:p>
            <a:pPr lvl="1" eaLnBrk="1" hangingPunct="1"/>
            <a:r>
              <a:rPr lang="en-US" altLang="zh-CN" sz="3200">
                <a:latin typeface="Times New Roman" charset="0"/>
                <a:ea typeface="楷体" charset="0"/>
              </a:rPr>
              <a:t>Use the UNION/FIND algorithm with parent-pointer representation.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Times New Roman" charset="0"/>
                <a:ea typeface="楷体" charset="0"/>
              </a:rPr>
              <a:t>Detecting Cycles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90600"/>
            <a:ext cx="8664575" cy="5246688"/>
          </a:xfrm>
        </p:spPr>
        <p:txBody>
          <a:bodyPr/>
          <a:lstStyle/>
          <a:p>
            <a:pPr algn="just"/>
            <a:r>
              <a:rPr lang="en-US" sz="3200" dirty="0">
                <a:latin typeface="Times New Roman" charset="0"/>
                <a:ea typeface="楷体" charset="0"/>
              </a:rPr>
              <a:t>If the edge to be added (</a:t>
            </a:r>
            <a:r>
              <a:rPr lang="en-US" sz="3200" dirty="0" err="1">
                <a:latin typeface="Times New Roman" charset="0"/>
                <a:ea typeface="楷体" charset="0"/>
              </a:rPr>
              <a:t>u,v</a:t>
            </a:r>
            <a:r>
              <a:rPr lang="en-US" sz="3200" dirty="0">
                <a:latin typeface="Times New Roman" charset="0"/>
                <a:ea typeface="楷体" charset="0"/>
              </a:rPr>
              <a:t>) is such that vertices u and v belong to the same tree, then by adding (</a:t>
            </a:r>
            <a:r>
              <a:rPr lang="en-US" sz="3200" dirty="0" err="1">
                <a:latin typeface="Times New Roman" charset="0"/>
                <a:ea typeface="楷体" charset="0"/>
              </a:rPr>
              <a:t>u,v</a:t>
            </a:r>
            <a:r>
              <a:rPr lang="en-US" sz="3200" dirty="0">
                <a:latin typeface="Times New Roman" charset="0"/>
                <a:ea typeface="楷体" charset="0"/>
              </a:rPr>
              <a:t>) you would form a cycle</a:t>
            </a:r>
          </a:p>
          <a:p>
            <a:endParaRPr lang="en-US" sz="3200" dirty="0">
              <a:latin typeface="Times New Roman" charset="0"/>
              <a:ea typeface="楷体" charset="0"/>
            </a:endParaRPr>
          </a:p>
          <a:p>
            <a:pPr lvl="1"/>
            <a:r>
              <a:rPr lang="en-US" sz="2800" dirty="0">
                <a:latin typeface="Times New Roman" charset="0"/>
                <a:ea typeface="楷体" charset="0"/>
              </a:rPr>
              <a:t>Therefore to check, </a:t>
            </a:r>
            <a:r>
              <a:rPr lang="en-US" sz="2800" dirty="0">
                <a:solidFill>
                  <a:schemeClr val="accent2"/>
                </a:solidFill>
                <a:latin typeface="Times New Roman" charset="0"/>
                <a:ea typeface="楷体" charset="0"/>
              </a:rPr>
              <a:t>Find(u) </a:t>
            </a:r>
            <a:r>
              <a:rPr lang="en-US" sz="2800" dirty="0">
                <a:latin typeface="Times New Roman" charset="0"/>
                <a:ea typeface="楷体" charset="0"/>
              </a:rPr>
              <a:t>and </a:t>
            </a:r>
            <a:r>
              <a:rPr lang="en-US" sz="2800" dirty="0">
                <a:solidFill>
                  <a:schemeClr val="accent2"/>
                </a:solidFill>
                <a:latin typeface="Times New Roman" charset="0"/>
                <a:ea typeface="楷体" charset="0"/>
              </a:rPr>
              <a:t>Find(v). </a:t>
            </a:r>
            <a:r>
              <a:rPr lang="en-US" sz="2800" dirty="0">
                <a:latin typeface="Times New Roman" charset="0"/>
                <a:ea typeface="楷体" charset="0"/>
              </a:rPr>
              <a:t>If they are the same discard (</a:t>
            </a:r>
            <a:r>
              <a:rPr lang="en-US" sz="2800" dirty="0" err="1">
                <a:latin typeface="Times New Roman" charset="0"/>
                <a:ea typeface="楷体" charset="0"/>
              </a:rPr>
              <a:t>u,v</a:t>
            </a:r>
            <a:r>
              <a:rPr lang="en-US" sz="2800" dirty="0">
                <a:latin typeface="Times New Roman" charset="0"/>
                <a:ea typeface="楷体" charset="0"/>
              </a:rPr>
              <a:t>) </a:t>
            </a:r>
          </a:p>
          <a:p>
            <a:pPr lvl="1"/>
            <a:endParaRPr lang="en-US" sz="2800" dirty="0">
              <a:latin typeface="Times New Roman" charset="0"/>
              <a:ea typeface="楷体" charset="0"/>
            </a:endParaRPr>
          </a:p>
          <a:p>
            <a:pPr lvl="1"/>
            <a:r>
              <a:rPr lang="en-US" sz="2800" dirty="0">
                <a:latin typeface="Times New Roman" charset="0"/>
                <a:ea typeface="楷体" charset="0"/>
              </a:rPr>
              <a:t>If they are different </a:t>
            </a:r>
            <a:r>
              <a:rPr lang="en-US" sz="2800" dirty="0">
                <a:solidFill>
                  <a:schemeClr val="accent2"/>
                </a:solidFill>
                <a:latin typeface="Times New Roman" charset="0"/>
                <a:ea typeface="楷体" charset="0"/>
              </a:rPr>
              <a:t>Union(Find(u),Find(v))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4450"/>
            <a:ext cx="7010400" cy="8636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charset="0"/>
                <a:ea typeface="楷体" charset="0"/>
              </a:rPr>
              <a:t>Equivalence class</a:t>
            </a:r>
            <a:endParaRPr lang="zh-CN" altLang="en-US" dirty="0">
              <a:latin typeface="Times New Roman" charset="0"/>
              <a:ea typeface="楷体" charset="0"/>
            </a:endParaRP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412776"/>
            <a:ext cx="8631238" cy="4506913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latin typeface="Times New Roman" charset="0"/>
                <a:ea typeface="楷体" charset="0"/>
              </a:rPr>
              <a:t>Equivalence class</a:t>
            </a:r>
            <a:r>
              <a:rPr lang="zh-CN" altLang="en-US" sz="2800" dirty="0">
                <a:latin typeface="Times New Roman" charset="0"/>
                <a:ea typeface="楷体" charset="0"/>
              </a:rPr>
              <a:t>：</a:t>
            </a:r>
            <a:r>
              <a:rPr lang="en-US" altLang="zh-CN" sz="2800" dirty="0">
                <a:latin typeface="Times New Roman" charset="0"/>
                <a:ea typeface="楷体" charset="0"/>
              </a:rPr>
              <a:t>Equivalence item set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latin typeface="Times New Roman" charset="0"/>
                <a:ea typeface="楷体" charset="0"/>
              </a:rPr>
              <a:t>Equivalence class cloud be represented by a tree.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latin typeface="Times New Roman" charset="0"/>
                <a:ea typeface="楷体" charset="0"/>
              </a:rPr>
              <a:t>Equivalence class contains two operations</a:t>
            </a:r>
            <a:r>
              <a:rPr lang="zh-CN" altLang="en-US" sz="2800" dirty="0">
                <a:latin typeface="Times New Roman" charset="0"/>
                <a:ea typeface="楷体" charset="0"/>
              </a:rPr>
              <a:t>：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>
                <a:latin typeface="Times New Roman" charset="0"/>
                <a:ea typeface="楷体" charset="0"/>
              </a:rPr>
              <a:t>Find the root for each node in the tree. (FIND)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>
                <a:latin typeface="Times New Roman" charset="0"/>
                <a:ea typeface="楷体" charset="0"/>
              </a:rPr>
              <a:t>Merge two sets. (UNION)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>
                <a:latin typeface="Times New Roman" charset="0"/>
                <a:ea typeface="楷体" charset="0"/>
              </a:rPr>
              <a:t>The whole process is called </a:t>
            </a:r>
            <a:r>
              <a:rPr lang="zh-CN" altLang="en-US" sz="2400" dirty="0">
                <a:latin typeface="Times New Roman" charset="0"/>
                <a:ea typeface="楷体" charset="0"/>
              </a:rPr>
              <a:t>“</a:t>
            </a:r>
            <a:r>
              <a:rPr lang="en-US" altLang="zh-CN" sz="2400" dirty="0">
                <a:solidFill>
                  <a:srgbClr val="FF0066"/>
                </a:solidFill>
                <a:latin typeface="Times New Roman" charset="0"/>
                <a:ea typeface="楷体" charset="0"/>
              </a:rPr>
              <a:t>UNION/FIND algorithm</a:t>
            </a:r>
            <a:r>
              <a:rPr lang="zh-CN" altLang="en-US" sz="2400" dirty="0">
                <a:latin typeface="Times New Roman" charset="0"/>
                <a:ea typeface="楷体" charset="0"/>
              </a:rPr>
              <a:t>”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Times New Roman" charset="0"/>
                <a:ea typeface="楷体" charset="0"/>
              </a:rPr>
              <a:t>Properties of trees in K</a:t>
            </a:r>
            <a:r>
              <a:rPr lang="ja-JP" altLang="en-US">
                <a:solidFill>
                  <a:srgbClr val="FFFFFF"/>
                </a:solidFill>
                <a:latin typeface="Arial" charset="0"/>
                <a:ea typeface="楷体" charset="0"/>
              </a:rPr>
              <a:t>’</a:t>
            </a:r>
            <a:r>
              <a:rPr lang="en-US" altLang="ja-JP">
                <a:solidFill>
                  <a:srgbClr val="FFFFFF"/>
                </a:solidFill>
                <a:latin typeface="Times New Roman" charset="0"/>
                <a:ea typeface="楷体" charset="0"/>
              </a:rPr>
              <a:t>s algorithm</a:t>
            </a:r>
            <a:endParaRPr lang="en-US">
              <a:solidFill>
                <a:srgbClr val="FFFFFF"/>
              </a:solidFill>
              <a:latin typeface="Times New Roman" charset="0"/>
              <a:ea typeface="楷体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591550" cy="51752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CC0000"/>
                </a:solidFill>
                <a:latin typeface="Times New Roman" charset="0"/>
                <a:ea typeface="楷体" charset="0"/>
              </a:rPr>
              <a:t>Vertices in different trees are disjoint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楷体" charset="0"/>
              </a:rPr>
              <a:t>True at initialization and Union won</a:t>
            </a:r>
            <a:r>
              <a:rPr lang="ja-JP" altLang="en-US" sz="2800" dirty="0">
                <a:latin typeface="Arial" charset="0"/>
                <a:ea typeface="楷体" charset="0"/>
              </a:rPr>
              <a:t>’</a:t>
            </a:r>
            <a:r>
              <a:rPr lang="en-US" altLang="ja-JP" sz="2800" dirty="0">
                <a:latin typeface="Times New Roman" charset="0"/>
                <a:ea typeface="楷体" charset="0"/>
              </a:rPr>
              <a:t>t modify the fact for remaining trees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CC0000"/>
                </a:solidFill>
                <a:latin typeface="Times New Roman" charset="0"/>
                <a:ea typeface="楷体" charset="0"/>
              </a:rPr>
              <a:t>Trees form equivalent classes under the relation </a:t>
            </a:r>
            <a:r>
              <a:rPr lang="ja-JP" altLang="en-US" sz="2800" dirty="0">
                <a:solidFill>
                  <a:srgbClr val="CC0000"/>
                </a:solidFill>
                <a:latin typeface="Arial" charset="0"/>
                <a:ea typeface="楷体" charset="0"/>
              </a:rPr>
              <a:t>“</a:t>
            </a:r>
            <a:r>
              <a:rPr lang="en-US" altLang="ja-JP" sz="2800" dirty="0">
                <a:solidFill>
                  <a:srgbClr val="CC0000"/>
                </a:solidFill>
                <a:latin typeface="Times New Roman" charset="0"/>
                <a:ea typeface="楷体" charset="0"/>
              </a:rPr>
              <a:t>is connected to</a:t>
            </a:r>
            <a:r>
              <a:rPr lang="ja-JP" altLang="en-US" sz="2800" dirty="0">
                <a:solidFill>
                  <a:srgbClr val="CC0000"/>
                </a:solidFill>
                <a:latin typeface="Arial" charset="0"/>
                <a:ea typeface="楷体" charset="0"/>
              </a:rPr>
              <a:t>”</a:t>
            </a:r>
            <a:endParaRPr lang="en-US" altLang="ja-JP" sz="2800" dirty="0">
              <a:solidFill>
                <a:srgbClr val="CC0000"/>
              </a:solidFill>
              <a:latin typeface="Times New Roman" charset="0"/>
              <a:ea typeface="楷体" charset="0"/>
            </a:endParaRPr>
          </a:p>
          <a:p>
            <a:pPr lvl="1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楷体" charset="0"/>
              </a:rPr>
              <a:t>u connected to u  (reflexivity)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楷体" charset="0"/>
              </a:rPr>
              <a:t>u connected to v implies v connected to u (symmetry)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楷体" charset="0"/>
              </a:rPr>
              <a:t>u  connected to v and v connected to w implies a path from u to w so u connected to w (transitivity)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15888"/>
            <a:ext cx="78486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charset="0"/>
                <a:ea typeface="楷体" charset="0"/>
              </a:rPr>
              <a:t>UNION/FIND algorithm</a:t>
            </a:r>
            <a:endParaRPr lang="zh-CN" altLang="en-US" dirty="0">
              <a:latin typeface="Times New Roman" charset="0"/>
              <a:ea typeface="楷体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FCBE5-BF95-8B45-9950-95085854E6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908720"/>
            <a:ext cx="54610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31935-E30D-F345-A2D7-A24A3BA30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00" y="4509120"/>
            <a:ext cx="6921500" cy="220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EC8F5-12F8-E948-8356-E25AC983128F}"/>
              </a:ext>
            </a:extLst>
          </p:cNvPr>
          <p:cNvSpPr txBox="1"/>
          <p:nvPr/>
        </p:nvSpPr>
        <p:spPr>
          <a:xfrm>
            <a:off x="611560" y="3861048"/>
            <a:ext cx="8069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In the union-find array, UF , is in the following state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C2E1FCA-8F38-8243-96AF-7260E5484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-27384"/>
            <a:ext cx="7848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kern="0">
                <a:latin typeface="Times New Roman" charset="0"/>
                <a:ea typeface="楷体" charset="0"/>
              </a:rPr>
              <a:t>UNION/FIND algorithm</a:t>
            </a:r>
            <a:endParaRPr lang="zh-CN" altLang="en-US" kern="0" dirty="0">
              <a:latin typeface="Times New Roman" charset="0"/>
              <a:ea typeface="楷体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DE772-EB63-3842-8644-E2AB046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4621974" cy="2664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CE3E5-104E-E844-A200-CFC39E00AF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08720"/>
            <a:ext cx="4510847" cy="144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1747A-546C-4A41-AFB6-CEAEDD7488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5003800"/>
            <a:ext cx="6451600" cy="18542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8BFBF81C-3191-7E43-908B-F1E12CC42F90}"/>
              </a:ext>
            </a:extLst>
          </p:cNvPr>
          <p:cNvSpPr/>
          <p:nvPr/>
        </p:nvSpPr>
        <p:spPr bwMode="auto">
          <a:xfrm>
            <a:off x="6261071" y="2877958"/>
            <a:ext cx="1132704" cy="1174092"/>
          </a:xfrm>
          <a:prstGeom prst="downArrow">
            <a:avLst/>
          </a:prstGeom>
          <a:solidFill>
            <a:schemeClr val="accent2"/>
          </a:solidFill>
          <a:ln w="25400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149080"/>
            <a:ext cx="24669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05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2EFA8FC-B999-1946-91CA-70619F66B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-27384"/>
            <a:ext cx="7848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kern="0">
                <a:latin typeface="Times New Roman" charset="0"/>
                <a:ea typeface="楷体" charset="0"/>
              </a:rPr>
              <a:t>UNION/FIND algorithm</a:t>
            </a:r>
            <a:endParaRPr lang="zh-CN" altLang="en-US" kern="0" dirty="0">
              <a:latin typeface="Times New Roman" charset="0"/>
              <a:ea typeface="楷体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BFD4A-8E75-EB4B-9BEC-401694351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8"/>
            <a:ext cx="3600400" cy="207023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293096"/>
            <a:ext cx="8052383" cy="1654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38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56C002A-0E15-634A-B055-4C116A54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-27384"/>
            <a:ext cx="7848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kern="0">
                <a:latin typeface="Times New Roman" charset="0"/>
                <a:ea typeface="楷体" charset="0"/>
              </a:rPr>
              <a:t>UNION/FIND algorithm</a:t>
            </a:r>
            <a:endParaRPr lang="zh-CN" altLang="en-US" kern="0" dirty="0">
              <a:latin typeface="Times New Roman" charset="0"/>
              <a:ea typeface="楷体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556792"/>
            <a:ext cx="413159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293096"/>
            <a:ext cx="70675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5561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0D9A70-3245-954E-8936-3E422C156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-27384"/>
            <a:ext cx="7848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楷体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kern="0">
                <a:latin typeface="Times New Roman" charset="0"/>
                <a:ea typeface="楷体" charset="0"/>
              </a:rPr>
              <a:t>UNION/FIND algorithm</a:t>
            </a:r>
            <a:endParaRPr lang="zh-CN" altLang="en-US" kern="0" dirty="0">
              <a:latin typeface="Times New Roman" charset="0"/>
              <a:ea typeface="楷体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268760"/>
            <a:ext cx="4234926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4509120"/>
            <a:ext cx="69056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231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-26988"/>
            <a:ext cx="7793037" cy="838201"/>
          </a:xfrm>
          <a:noFill/>
        </p:spPr>
        <p:txBody>
          <a:bodyPr anchor="b"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Minimum-cost spanning trees</a:t>
            </a:r>
          </a:p>
        </p:txBody>
      </p:sp>
      <p:sp>
        <p:nvSpPr>
          <p:cNvPr id="921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41438"/>
            <a:ext cx="8574088" cy="2497137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Suppose you have a connected undirected graph with a </a:t>
            </a:r>
            <a:r>
              <a:rPr lang="en-US" altLang="zh-CN">
                <a:solidFill>
                  <a:srgbClr val="FF0000"/>
                </a:solidFill>
                <a:latin typeface="Times New Roman" charset="0"/>
                <a:ea typeface="楷体" charset="0"/>
              </a:rPr>
              <a:t>weight (or cost)</a:t>
            </a:r>
            <a:r>
              <a:rPr lang="en-US" altLang="zh-CN">
                <a:latin typeface="Times New Roman" charset="0"/>
                <a:ea typeface="楷体" charset="0"/>
              </a:rPr>
              <a:t> associated with each edge</a:t>
            </a:r>
          </a:p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The cost of a spanning tree would be the sum of the costs of its edges</a:t>
            </a:r>
          </a:p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A </a:t>
            </a:r>
            <a:r>
              <a:rPr lang="en-US" altLang="zh-CN">
                <a:solidFill>
                  <a:srgbClr val="FF0000"/>
                </a:solidFill>
                <a:latin typeface="Times New Roman" charset="0"/>
                <a:ea typeface="楷体" charset="0"/>
              </a:rPr>
              <a:t>minimum-cost spanning tree</a:t>
            </a:r>
            <a:r>
              <a:rPr lang="en-US" altLang="zh-CN">
                <a:latin typeface="Times New Roman" charset="0"/>
                <a:ea typeface="楷体" charset="0"/>
              </a:rPr>
              <a:t> is a spanning tree that has the lowest cost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09600" y="4038600"/>
            <a:ext cx="3429000" cy="2362200"/>
            <a:chOff x="384" y="2544"/>
            <a:chExt cx="2160" cy="1488"/>
          </a:xfrm>
        </p:grpSpPr>
        <p:sp>
          <p:nvSpPr>
            <p:cNvPr id="9238" name="Oval 7"/>
            <p:cNvSpPr>
              <a:spLocks noChangeArrowheads="1"/>
            </p:cNvSpPr>
            <p:nvPr/>
          </p:nvSpPr>
          <p:spPr bwMode="auto">
            <a:xfrm>
              <a:off x="816" y="2640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A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39" name="Oval 8"/>
            <p:cNvSpPr>
              <a:spLocks noChangeArrowheads="1"/>
            </p:cNvSpPr>
            <p:nvPr/>
          </p:nvSpPr>
          <p:spPr bwMode="auto">
            <a:xfrm>
              <a:off x="1776" y="2640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B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40" name="Oval 9"/>
            <p:cNvSpPr>
              <a:spLocks noChangeArrowheads="1"/>
            </p:cNvSpPr>
            <p:nvPr/>
          </p:nvSpPr>
          <p:spPr bwMode="auto">
            <a:xfrm>
              <a:off x="816" y="3504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E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41" name="Oval 10"/>
            <p:cNvSpPr>
              <a:spLocks noChangeArrowheads="1"/>
            </p:cNvSpPr>
            <p:nvPr/>
          </p:nvSpPr>
          <p:spPr bwMode="auto">
            <a:xfrm>
              <a:off x="1776" y="3504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D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42" name="Oval 11"/>
            <p:cNvSpPr>
              <a:spLocks noChangeArrowheads="1"/>
            </p:cNvSpPr>
            <p:nvPr/>
          </p:nvSpPr>
          <p:spPr bwMode="auto">
            <a:xfrm>
              <a:off x="1296" y="3072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F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43" name="Oval 12"/>
            <p:cNvSpPr>
              <a:spLocks noChangeArrowheads="1"/>
            </p:cNvSpPr>
            <p:nvPr/>
          </p:nvSpPr>
          <p:spPr bwMode="auto">
            <a:xfrm>
              <a:off x="2208" y="3072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C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44" name="Text Box 13"/>
            <p:cNvSpPr txBox="1">
              <a:spLocks noChangeArrowheads="1"/>
            </p:cNvSpPr>
            <p:nvPr/>
          </p:nvSpPr>
          <p:spPr bwMode="auto">
            <a:xfrm>
              <a:off x="1296" y="2544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16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45" name="Line 14"/>
            <p:cNvSpPr>
              <a:spLocks noChangeShapeType="1"/>
            </p:cNvSpPr>
            <p:nvPr/>
          </p:nvSpPr>
          <p:spPr bwMode="auto">
            <a:xfrm>
              <a:off x="912" y="2880"/>
              <a:ext cx="0" cy="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6" name="Line 15"/>
            <p:cNvSpPr>
              <a:spLocks noChangeShapeType="1"/>
            </p:cNvSpPr>
            <p:nvPr/>
          </p:nvSpPr>
          <p:spPr bwMode="auto">
            <a:xfrm>
              <a:off x="1056" y="2736"/>
              <a:ext cx="72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Line 16"/>
            <p:cNvSpPr>
              <a:spLocks noChangeShapeType="1"/>
            </p:cNvSpPr>
            <p:nvPr/>
          </p:nvSpPr>
          <p:spPr bwMode="auto">
            <a:xfrm>
              <a:off x="1920" y="2880"/>
              <a:ext cx="0" cy="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8" name="Line 17"/>
            <p:cNvSpPr>
              <a:spLocks noChangeShapeType="1"/>
            </p:cNvSpPr>
            <p:nvPr/>
          </p:nvSpPr>
          <p:spPr bwMode="auto">
            <a:xfrm>
              <a:off x="1056" y="3648"/>
              <a:ext cx="72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9" name="Line 18"/>
            <p:cNvSpPr>
              <a:spLocks noChangeShapeType="1"/>
            </p:cNvSpPr>
            <p:nvPr/>
          </p:nvSpPr>
          <p:spPr bwMode="auto">
            <a:xfrm flipV="1">
              <a:off x="1008" y="3264"/>
              <a:ext cx="288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0" name="Line 19"/>
            <p:cNvSpPr>
              <a:spLocks noChangeShapeType="1"/>
            </p:cNvSpPr>
            <p:nvPr/>
          </p:nvSpPr>
          <p:spPr bwMode="auto">
            <a:xfrm flipH="1" flipV="1">
              <a:off x="1488" y="3264"/>
              <a:ext cx="336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1" name="Line 20"/>
            <p:cNvSpPr>
              <a:spLocks noChangeShapeType="1"/>
            </p:cNvSpPr>
            <p:nvPr/>
          </p:nvSpPr>
          <p:spPr bwMode="auto">
            <a:xfrm>
              <a:off x="1008" y="2832"/>
              <a:ext cx="336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2" name="Line 21"/>
            <p:cNvSpPr>
              <a:spLocks noChangeShapeType="1"/>
            </p:cNvSpPr>
            <p:nvPr/>
          </p:nvSpPr>
          <p:spPr bwMode="auto">
            <a:xfrm flipH="1">
              <a:off x="1488" y="2832"/>
              <a:ext cx="288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3" name="Line 22"/>
            <p:cNvSpPr>
              <a:spLocks noChangeShapeType="1"/>
            </p:cNvSpPr>
            <p:nvPr/>
          </p:nvSpPr>
          <p:spPr bwMode="auto">
            <a:xfrm flipV="1">
              <a:off x="2016" y="3312"/>
              <a:ext cx="288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4" name="Line 23"/>
            <p:cNvSpPr>
              <a:spLocks noChangeShapeType="1"/>
            </p:cNvSpPr>
            <p:nvPr/>
          </p:nvSpPr>
          <p:spPr bwMode="auto">
            <a:xfrm>
              <a:off x="2016" y="2784"/>
              <a:ext cx="240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5" name="Text Box 24"/>
            <p:cNvSpPr txBox="1">
              <a:spLocks noChangeArrowheads="1"/>
            </p:cNvSpPr>
            <p:nvPr/>
          </p:nvSpPr>
          <p:spPr bwMode="auto">
            <a:xfrm>
              <a:off x="624" y="303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19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56" name="Text Box 25"/>
            <p:cNvSpPr txBox="1">
              <a:spLocks noChangeArrowheads="1"/>
            </p:cNvSpPr>
            <p:nvPr/>
          </p:nvSpPr>
          <p:spPr bwMode="auto">
            <a:xfrm>
              <a:off x="1104" y="2745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21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57" name="Text Box 26"/>
            <p:cNvSpPr txBox="1">
              <a:spLocks noChangeArrowheads="1"/>
            </p:cNvSpPr>
            <p:nvPr/>
          </p:nvSpPr>
          <p:spPr bwMode="auto">
            <a:xfrm>
              <a:off x="1440" y="2745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11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58" name="Text Box 27"/>
            <p:cNvSpPr txBox="1">
              <a:spLocks noChangeArrowheads="1"/>
            </p:cNvSpPr>
            <p:nvPr/>
          </p:nvSpPr>
          <p:spPr bwMode="auto">
            <a:xfrm>
              <a:off x="960" y="3177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33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59" name="Text Box 28"/>
            <p:cNvSpPr txBox="1">
              <a:spLocks noChangeArrowheads="1"/>
            </p:cNvSpPr>
            <p:nvPr/>
          </p:nvSpPr>
          <p:spPr bwMode="auto">
            <a:xfrm>
              <a:off x="1536" y="3168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14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60" name="Text Box 29"/>
            <p:cNvSpPr txBox="1">
              <a:spLocks noChangeArrowheads="1"/>
            </p:cNvSpPr>
            <p:nvPr/>
          </p:nvSpPr>
          <p:spPr bwMode="auto">
            <a:xfrm>
              <a:off x="1296" y="3456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18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61" name="Text Box 30"/>
            <p:cNvSpPr txBox="1">
              <a:spLocks noChangeArrowheads="1"/>
            </p:cNvSpPr>
            <p:nvPr/>
          </p:nvSpPr>
          <p:spPr bwMode="auto">
            <a:xfrm>
              <a:off x="2160" y="3369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10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62" name="Text Box 31"/>
            <p:cNvSpPr txBox="1">
              <a:spLocks noChangeArrowheads="1"/>
            </p:cNvSpPr>
            <p:nvPr/>
          </p:nvSpPr>
          <p:spPr bwMode="auto">
            <a:xfrm>
              <a:off x="2064" y="2736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6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63" name="Text Box 32"/>
            <p:cNvSpPr txBox="1">
              <a:spLocks noChangeArrowheads="1"/>
            </p:cNvSpPr>
            <p:nvPr/>
          </p:nvSpPr>
          <p:spPr bwMode="auto">
            <a:xfrm>
              <a:off x="1728" y="2985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5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64" name="Rectangle 33"/>
            <p:cNvSpPr>
              <a:spLocks noChangeArrowheads="1"/>
            </p:cNvSpPr>
            <p:nvPr/>
          </p:nvSpPr>
          <p:spPr bwMode="auto">
            <a:xfrm>
              <a:off x="384" y="3782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Times New Roman" charset="0"/>
                </a:rPr>
                <a:t>A connected, undirected graph</a:t>
              </a: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4441825" y="4038600"/>
            <a:ext cx="3330575" cy="2362200"/>
            <a:chOff x="2798" y="2544"/>
            <a:chExt cx="2098" cy="1488"/>
          </a:xfrm>
        </p:grpSpPr>
        <p:sp>
          <p:nvSpPr>
            <p:cNvPr id="9221" name="Oval 35"/>
            <p:cNvSpPr>
              <a:spLocks noChangeArrowheads="1"/>
            </p:cNvSpPr>
            <p:nvPr/>
          </p:nvSpPr>
          <p:spPr bwMode="auto">
            <a:xfrm>
              <a:off x="3024" y="2640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A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22" name="Oval 36"/>
            <p:cNvSpPr>
              <a:spLocks noChangeArrowheads="1"/>
            </p:cNvSpPr>
            <p:nvPr/>
          </p:nvSpPr>
          <p:spPr bwMode="auto">
            <a:xfrm>
              <a:off x="3984" y="2640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B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23" name="Oval 37"/>
            <p:cNvSpPr>
              <a:spLocks noChangeArrowheads="1"/>
            </p:cNvSpPr>
            <p:nvPr/>
          </p:nvSpPr>
          <p:spPr bwMode="auto">
            <a:xfrm>
              <a:off x="3024" y="3504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E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24" name="Oval 38"/>
            <p:cNvSpPr>
              <a:spLocks noChangeArrowheads="1"/>
            </p:cNvSpPr>
            <p:nvPr/>
          </p:nvSpPr>
          <p:spPr bwMode="auto">
            <a:xfrm>
              <a:off x="3984" y="3504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D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25" name="Oval 39"/>
            <p:cNvSpPr>
              <a:spLocks noChangeArrowheads="1"/>
            </p:cNvSpPr>
            <p:nvPr/>
          </p:nvSpPr>
          <p:spPr bwMode="auto">
            <a:xfrm>
              <a:off x="3504" y="3072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F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26" name="Oval 40"/>
            <p:cNvSpPr>
              <a:spLocks noChangeArrowheads="1"/>
            </p:cNvSpPr>
            <p:nvPr/>
          </p:nvSpPr>
          <p:spPr bwMode="auto">
            <a:xfrm>
              <a:off x="4416" y="3072"/>
              <a:ext cx="240" cy="2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Verdana" charset="0"/>
                </a:rPr>
                <a:t>C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9227" name="Text Box 41"/>
            <p:cNvSpPr txBox="1">
              <a:spLocks noChangeArrowheads="1"/>
            </p:cNvSpPr>
            <p:nvPr/>
          </p:nvSpPr>
          <p:spPr bwMode="auto">
            <a:xfrm>
              <a:off x="3504" y="2544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16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28" name="Line 42"/>
            <p:cNvSpPr>
              <a:spLocks noChangeShapeType="1"/>
            </p:cNvSpPr>
            <p:nvPr/>
          </p:nvSpPr>
          <p:spPr bwMode="auto">
            <a:xfrm>
              <a:off x="3264" y="2736"/>
              <a:ext cx="72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9" name="Line 43"/>
            <p:cNvSpPr>
              <a:spLocks noChangeShapeType="1"/>
            </p:cNvSpPr>
            <p:nvPr/>
          </p:nvSpPr>
          <p:spPr bwMode="auto">
            <a:xfrm>
              <a:off x="4128" y="2880"/>
              <a:ext cx="0" cy="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0" name="Line 44"/>
            <p:cNvSpPr>
              <a:spLocks noChangeShapeType="1"/>
            </p:cNvSpPr>
            <p:nvPr/>
          </p:nvSpPr>
          <p:spPr bwMode="auto">
            <a:xfrm>
              <a:off x="3264" y="3648"/>
              <a:ext cx="72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Line 45"/>
            <p:cNvSpPr>
              <a:spLocks noChangeShapeType="1"/>
            </p:cNvSpPr>
            <p:nvPr/>
          </p:nvSpPr>
          <p:spPr bwMode="auto">
            <a:xfrm flipH="1">
              <a:off x="3696" y="2832"/>
              <a:ext cx="288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2" name="Line 46"/>
            <p:cNvSpPr>
              <a:spLocks noChangeShapeType="1"/>
            </p:cNvSpPr>
            <p:nvPr/>
          </p:nvSpPr>
          <p:spPr bwMode="auto">
            <a:xfrm>
              <a:off x="4224" y="2784"/>
              <a:ext cx="240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Text Box 47"/>
            <p:cNvSpPr txBox="1">
              <a:spLocks noChangeArrowheads="1"/>
            </p:cNvSpPr>
            <p:nvPr/>
          </p:nvSpPr>
          <p:spPr bwMode="auto">
            <a:xfrm>
              <a:off x="3648" y="2745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11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34" name="Text Box 48"/>
            <p:cNvSpPr txBox="1">
              <a:spLocks noChangeArrowheads="1"/>
            </p:cNvSpPr>
            <p:nvPr/>
          </p:nvSpPr>
          <p:spPr bwMode="auto">
            <a:xfrm>
              <a:off x="3504" y="3456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18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35" name="Text Box 49"/>
            <p:cNvSpPr txBox="1">
              <a:spLocks noChangeArrowheads="1"/>
            </p:cNvSpPr>
            <p:nvPr/>
          </p:nvSpPr>
          <p:spPr bwMode="auto">
            <a:xfrm>
              <a:off x="4272" y="2736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6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36" name="Text Box 50"/>
            <p:cNvSpPr txBox="1">
              <a:spLocks noChangeArrowheads="1"/>
            </p:cNvSpPr>
            <p:nvPr/>
          </p:nvSpPr>
          <p:spPr bwMode="auto">
            <a:xfrm>
              <a:off x="3936" y="2976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Verdana" charset="0"/>
                </a:rPr>
                <a:t>5</a:t>
              </a:r>
              <a:endParaRPr lang="en-US" altLang="zh-CN" sz="2000">
                <a:latin typeface="Verdana" charset="0"/>
              </a:endParaRPr>
            </a:p>
          </p:txBody>
        </p:sp>
        <p:sp>
          <p:nvSpPr>
            <p:cNvPr id="9237" name="Rectangle 51"/>
            <p:cNvSpPr>
              <a:spLocks noChangeArrowheads="1"/>
            </p:cNvSpPr>
            <p:nvPr/>
          </p:nvSpPr>
          <p:spPr bwMode="auto">
            <a:xfrm>
              <a:off x="2798" y="3782"/>
              <a:ext cx="20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charset="0"/>
                </a:rPr>
                <a:t>A minimum-cost spanning tree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115888"/>
            <a:ext cx="7848600" cy="762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UNION/FIND algorithm</a:t>
            </a:r>
            <a:endParaRPr lang="zh-CN" altLang="en-US">
              <a:latin typeface="Times New Roman" charset="0"/>
              <a:ea typeface="楷体" charset="0"/>
            </a:endParaRP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916113"/>
            <a:ext cx="7848600" cy="4572000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Times New Roman" charset="0"/>
                <a:ea typeface="楷体" charset="0"/>
              </a:rPr>
              <a:t>Static circular linked list</a:t>
            </a:r>
          </a:p>
          <a:p>
            <a:pPr lvl="1" eaLnBrk="1" hangingPunct="1"/>
            <a:r>
              <a:rPr lang="en-US" altLang="zh-CN" sz="3200" dirty="0">
                <a:latin typeface="Times New Roman" charset="0"/>
                <a:ea typeface="楷体" charset="0"/>
              </a:rPr>
              <a:t>root[]  : the index of each root node</a:t>
            </a:r>
            <a:endParaRPr lang="zh-CN" altLang="en-US" sz="3200" dirty="0">
              <a:latin typeface="Times New Roman" charset="0"/>
              <a:ea typeface="楷体" charset="0"/>
            </a:endParaRPr>
          </a:p>
          <a:p>
            <a:pPr lvl="1" eaLnBrk="1" hangingPunct="1"/>
            <a:r>
              <a:rPr lang="en-US" altLang="zh-CN" sz="3200" dirty="0">
                <a:latin typeface="Times New Roman" charset="0"/>
                <a:ea typeface="楷体" charset="0"/>
              </a:rPr>
              <a:t> node next[] :points to the next node in the linked list.</a:t>
            </a:r>
            <a:endParaRPr lang="zh-CN" altLang="en-US" sz="3200" dirty="0">
              <a:latin typeface="Times New Roman" charset="0"/>
              <a:ea typeface="楷体" charset="0"/>
            </a:endParaRPr>
          </a:p>
          <a:p>
            <a:pPr lvl="1" eaLnBrk="1" hangingPunct="1"/>
            <a:r>
              <a:rPr lang="en-US" altLang="zh-CN" sz="3200" dirty="0">
                <a:latin typeface="Times New Roman" charset="0"/>
                <a:ea typeface="楷体" charset="0"/>
              </a:rPr>
              <a:t>length[] : the number of nodes in the linked </a:t>
            </a:r>
            <a:r>
              <a:rPr lang="en-US" altLang="zh-CN" sz="3200" dirty="0" err="1">
                <a:latin typeface="Times New Roman" charset="0"/>
                <a:ea typeface="楷体" charset="0"/>
              </a:rPr>
              <a:t>list.za</a:t>
            </a:r>
            <a:endParaRPr lang="zh-CN" altLang="en-US" sz="3200" dirty="0">
              <a:latin typeface="Times New Roman" charset="0"/>
              <a:ea typeface="楷体" charset="0"/>
            </a:endParaRP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15888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UNION/FIND algorithm</a:t>
            </a:r>
          </a:p>
        </p:txBody>
      </p:sp>
      <p:sp>
        <p:nvSpPr>
          <p:cNvPr id="676868" name="Rectangle 3"/>
          <p:cNvSpPr>
            <a:spLocks noChangeArrowheads="1"/>
          </p:cNvSpPr>
          <p:nvPr/>
        </p:nvSpPr>
        <p:spPr bwMode="auto">
          <a:xfrm>
            <a:off x="3130550" y="2046288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0</a:t>
            </a:r>
          </a:p>
        </p:txBody>
      </p:sp>
      <p:sp>
        <p:nvSpPr>
          <p:cNvPr id="676869" name="Rectangle 4"/>
          <p:cNvSpPr>
            <a:spLocks noChangeArrowheads="1"/>
          </p:cNvSpPr>
          <p:nvPr/>
        </p:nvSpPr>
        <p:spPr bwMode="auto">
          <a:xfrm>
            <a:off x="4138613" y="2046288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1</a:t>
            </a:r>
          </a:p>
        </p:txBody>
      </p:sp>
      <p:sp>
        <p:nvSpPr>
          <p:cNvPr id="676870" name="Rectangle 5"/>
          <p:cNvSpPr>
            <a:spLocks noChangeArrowheads="1"/>
          </p:cNvSpPr>
          <p:nvPr/>
        </p:nvSpPr>
        <p:spPr bwMode="auto">
          <a:xfrm>
            <a:off x="5075238" y="2130425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2</a:t>
            </a:r>
          </a:p>
        </p:txBody>
      </p:sp>
      <p:sp>
        <p:nvSpPr>
          <p:cNvPr id="676871" name="Rectangle 6"/>
          <p:cNvSpPr>
            <a:spLocks noChangeArrowheads="1"/>
          </p:cNvSpPr>
          <p:nvPr/>
        </p:nvSpPr>
        <p:spPr bwMode="auto">
          <a:xfrm>
            <a:off x="6946900" y="2130425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4</a:t>
            </a:r>
          </a:p>
        </p:txBody>
      </p:sp>
      <p:sp>
        <p:nvSpPr>
          <p:cNvPr id="676872" name="Rectangle 7"/>
          <p:cNvSpPr>
            <a:spLocks noChangeArrowheads="1"/>
          </p:cNvSpPr>
          <p:nvPr/>
        </p:nvSpPr>
        <p:spPr bwMode="auto">
          <a:xfrm>
            <a:off x="5938838" y="2130425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3</a:t>
            </a:r>
          </a:p>
        </p:txBody>
      </p:sp>
      <p:sp>
        <p:nvSpPr>
          <p:cNvPr id="676873" name="Rectangle 8"/>
          <p:cNvSpPr>
            <a:spLocks noChangeArrowheads="1"/>
          </p:cNvSpPr>
          <p:nvPr/>
        </p:nvSpPr>
        <p:spPr bwMode="auto">
          <a:xfrm>
            <a:off x="8099425" y="2130425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5</a:t>
            </a:r>
          </a:p>
        </p:txBody>
      </p:sp>
      <p:sp>
        <p:nvSpPr>
          <p:cNvPr id="854025" name="Freeform 9"/>
          <p:cNvSpPr>
            <a:spLocks/>
          </p:cNvSpPr>
          <p:nvPr/>
        </p:nvSpPr>
        <p:spPr bwMode="auto">
          <a:xfrm>
            <a:off x="3057525" y="2347913"/>
            <a:ext cx="612775" cy="493712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4026" name="Freeform 10"/>
          <p:cNvSpPr>
            <a:spLocks/>
          </p:cNvSpPr>
          <p:nvPr/>
        </p:nvSpPr>
        <p:spPr bwMode="auto">
          <a:xfrm>
            <a:off x="4067175" y="2333625"/>
            <a:ext cx="612775" cy="493713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4027" name="Freeform 11"/>
          <p:cNvSpPr>
            <a:spLocks/>
          </p:cNvSpPr>
          <p:nvPr/>
        </p:nvSpPr>
        <p:spPr bwMode="auto">
          <a:xfrm>
            <a:off x="5038725" y="2417763"/>
            <a:ext cx="612775" cy="493712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4028" name="Freeform 12"/>
          <p:cNvSpPr>
            <a:spLocks/>
          </p:cNvSpPr>
          <p:nvPr/>
        </p:nvSpPr>
        <p:spPr bwMode="auto">
          <a:xfrm>
            <a:off x="5902325" y="2417763"/>
            <a:ext cx="612775" cy="493712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4029" name="Freeform 13"/>
          <p:cNvSpPr>
            <a:spLocks/>
          </p:cNvSpPr>
          <p:nvPr/>
        </p:nvSpPr>
        <p:spPr bwMode="auto">
          <a:xfrm>
            <a:off x="6875463" y="2417763"/>
            <a:ext cx="612775" cy="493712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4030" name="Freeform 14"/>
          <p:cNvSpPr>
            <a:spLocks/>
          </p:cNvSpPr>
          <p:nvPr/>
        </p:nvSpPr>
        <p:spPr bwMode="auto">
          <a:xfrm>
            <a:off x="8062913" y="2417763"/>
            <a:ext cx="612775" cy="493712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-107950" y="1974850"/>
            <a:ext cx="4032250" cy="2319338"/>
            <a:chOff x="-68" y="754"/>
            <a:chExt cx="2540" cy="1461"/>
          </a:xfrm>
        </p:grpSpPr>
        <p:sp>
          <p:nvSpPr>
            <p:cNvPr id="69672" name="Text Box 16"/>
            <p:cNvSpPr txBox="1">
              <a:spLocks noChangeArrowheads="1"/>
            </p:cNvSpPr>
            <p:nvPr/>
          </p:nvSpPr>
          <p:spPr bwMode="auto">
            <a:xfrm>
              <a:off x="212" y="776"/>
              <a:ext cx="10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charset="0"/>
                </a:rPr>
                <a:t>root</a:t>
              </a:r>
            </a:p>
          </p:txBody>
        </p:sp>
        <p:sp>
          <p:nvSpPr>
            <p:cNvPr id="69673" name="Text Box 17"/>
            <p:cNvSpPr txBox="1">
              <a:spLocks noChangeArrowheads="1"/>
            </p:cNvSpPr>
            <p:nvPr/>
          </p:nvSpPr>
          <p:spPr bwMode="auto">
            <a:xfrm>
              <a:off x="748" y="754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012345</a:t>
              </a:r>
            </a:p>
          </p:txBody>
        </p:sp>
        <p:sp>
          <p:nvSpPr>
            <p:cNvPr id="69674" name="Text Box 18"/>
            <p:cNvSpPr txBox="1">
              <a:spLocks noChangeArrowheads="1"/>
            </p:cNvSpPr>
            <p:nvPr/>
          </p:nvSpPr>
          <p:spPr bwMode="auto">
            <a:xfrm>
              <a:off x="204" y="1184"/>
              <a:ext cx="126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charset="0"/>
                </a:rPr>
                <a:t>next</a:t>
              </a:r>
            </a:p>
          </p:txBody>
        </p:sp>
        <p:sp>
          <p:nvSpPr>
            <p:cNvPr id="69675" name="Text Box 19"/>
            <p:cNvSpPr txBox="1">
              <a:spLocks noChangeArrowheads="1"/>
            </p:cNvSpPr>
            <p:nvPr/>
          </p:nvSpPr>
          <p:spPr bwMode="auto">
            <a:xfrm>
              <a:off x="748" y="1162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012345</a:t>
              </a:r>
            </a:p>
          </p:txBody>
        </p:sp>
        <p:sp>
          <p:nvSpPr>
            <p:cNvPr id="69676" name="Text Box 20"/>
            <p:cNvSpPr txBox="1">
              <a:spLocks noChangeArrowheads="1"/>
            </p:cNvSpPr>
            <p:nvPr/>
          </p:nvSpPr>
          <p:spPr bwMode="auto">
            <a:xfrm>
              <a:off x="50" y="1547"/>
              <a:ext cx="137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charset="0"/>
                </a:rPr>
                <a:t>length</a:t>
              </a:r>
            </a:p>
          </p:txBody>
        </p:sp>
        <p:sp>
          <p:nvSpPr>
            <p:cNvPr id="69677" name="Text Box 21"/>
            <p:cNvSpPr txBox="1">
              <a:spLocks noChangeArrowheads="1"/>
            </p:cNvSpPr>
            <p:nvPr/>
          </p:nvSpPr>
          <p:spPr bwMode="auto">
            <a:xfrm>
              <a:off x="748" y="1525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111111</a:t>
              </a:r>
            </a:p>
          </p:txBody>
        </p:sp>
        <p:sp>
          <p:nvSpPr>
            <p:cNvPr id="69678" name="Text Box 22"/>
            <p:cNvSpPr txBox="1">
              <a:spLocks noChangeArrowheads="1"/>
            </p:cNvSpPr>
            <p:nvPr/>
          </p:nvSpPr>
          <p:spPr bwMode="auto">
            <a:xfrm>
              <a:off x="-68" y="1842"/>
              <a:ext cx="19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charset="0"/>
                </a:rPr>
                <a:t>vertices</a:t>
              </a:r>
            </a:p>
          </p:txBody>
        </p:sp>
        <p:sp>
          <p:nvSpPr>
            <p:cNvPr id="69679" name="Text Box 23"/>
            <p:cNvSpPr txBox="1">
              <a:spLocks noChangeArrowheads="1"/>
            </p:cNvSpPr>
            <p:nvPr/>
          </p:nvSpPr>
          <p:spPr bwMode="auto">
            <a:xfrm>
              <a:off x="748" y="1888"/>
              <a:ext cx="17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012345</a:t>
              </a:r>
            </a:p>
          </p:txBody>
        </p:sp>
      </p:grpSp>
      <p:sp>
        <p:nvSpPr>
          <p:cNvPr id="854040" name="Text Box 24"/>
          <p:cNvSpPr txBox="1">
            <a:spLocks noChangeArrowheads="1"/>
          </p:cNvSpPr>
          <p:nvPr/>
        </p:nvSpPr>
        <p:spPr bwMode="auto">
          <a:xfrm>
            <a:off x="4903788" y="3413125"/>
            <a:ext cx="1943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latin typeface="Times New Roman" charset="0"/>
              </a:rPr>
              <a:t>union(0,1)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843213" y="4865688"/>
            <a:ext cx="6048375" cy="781050"/>
            <a:chOff x="1791" y="2575"/>
            <a:chExt cx="3810" cy="492"/>
          </a:xfrm>
        </p:grpSpPr>
        <p:sp>
          <p:nvSpPr>
            <p:cNvPr id="676891" name="Rectangle 26"/>
            <p:cNvSpPr>
              <a:spLocks noChangeArrowheads="1"/>
            </p:cNvSpPr>
            <p:nvPr/>
          </p:nvSpPr>
          <p:spPr bwMode="auto">
            <a:xfrm>
              <a:off x="2019" y="2614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0</a:t>
              </a:r>
            </a:p>
          </p:txBody>
        </p:sp>
        <p:sp>
          <p:nvSpPr>
            <p:cNvPr id="676892" name="Rectangle 27"/>
            <p:cNvSpPr>
              <a:spLocks noChangeArrowheads="1"/>
            </p:cNvSpPr>
            <p:nvPr/>
          </p:nvSpPr>
          <p:spPr bwMode="auto">
            <a:xfrm>
              <a:off x="2654" y="2614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1</a:t>
              </a:r>
            </a:p>
          </p:txBody>
        </p:sp>
        <p:sp>
          <p:nvSpPr>
            <p:cNvPr id="854044" name="Freeform 28"/>
            <p:cNvSpPr>
              <a:spLocks/>
            </p:cNvSpPr>
            <p:nvPr/>
          </p:nvSpPr>
          <p:spPr bwMode="auto">
            <a:xfrm>
              <a:off x="1791" y="2840"/>
              <a:ext cx="1361" cy="221"/>
            </a:xfrm>
            <a:custGeom>
              <a:avLst/>
              <a:gdLst>
                <a:gd name="T0" fmla="*/ 258 w 386"/>
                <a:gd name="T1" fmla="*/ 0 h 311"/>
                <a:gd name="T2" fmla="*/ 285 w 386"/>
                <a:gd name="T3" fmla="*/ 10 h 311"/>
                <a:gd name="T4" fmla="*/ 331 w 386"/>
                <a:gd name="T5" fmla="*/ 55 h 311"/>
                <a:gd name="T6" fmla="*/ 340 w 386"/>
                <a:gd name="T7" fmla="*/ 83 h 311"/>
                <a:gd name="T8" fmla="*/ 359 w 386"/>
                <a:gd name="T9" fmla="*/ 101 h 311"/>
                <a:gd name="T10" fmla="*/ 386 w 386"/>
                <a:gd name="T11" fmla="*/ 202 h 311"/>
                <a:gd name="T12" fmla="*/ 322 w 386"/>
                <a:gd name="T13" fmla="*/ 293 h 311"/>
                <a:gd name="T14" fmla="*/ 267 w 386"/>
                <a:gd name="T15" fmla="*/ 311 h 311"/>
                <a:gd name="T16" fmla="*/ 93 w 386"/>
                <a:gd name="T17" fmla="*/ 293 h 311"/>
                <a:gd name="T18" fmla="*/ 39 w 386"/>
                <a:gd name="T19" fmla="*/ 256 h 311"/>
                <a:gd name="T20" fmla="*/ 11 w 386"/>
                <a:gd name="T21" fmla="*/ 238 h 311"/>
                <a:gd name="T22" fmla="*/ 2 w 386"/>
                <a:gd name="T23" fmla="*/ 211 h 311"/>
                <a:gd name="T24" fmla="*/ 48 w 386"/>
                <a:gd name="T25" fmla="*/ 138 h 311"/>
                <a:gd name="T26" fmla="*/ 93 w 386"/>
                <a:gd name="T27" fmla="*/ 4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311">
                  <a:moveTo>
                    <a:pt x="258" y="0"/>
                  </a:moveTo>
                  <a:cubicBezTo>
                    <a:pt x="267" y="3"/>
                    <a:pt x="277" y="4"/>
                    <a:pt x="285" y="10"/>
                  </a:cubicBezTo>
                  <a:cubicBezTo>
                    <a:pt x="302" y="23"/>
                    <a:pt x="331" y="55"/>
                    <a:pt x="331" y="55"/>
                  </a:cubicBezTo>
                  <a:cubicBezTo>
                    <a:pt x="334" y="64"/>
                    <a:pt x="335" y="75"/>
                    <a:pt x="340" y="83"/>
                  </a:cubicBezTo>
                  <a:cubicBezTo>
                    <a:pt x="345" y="90"/>
                    <a:pt x="355" y="93"/>
                    <a:pt x="359" y="101"/>
                  </a:cubicBezTo>
                  <a:cubicBezTo>
                    <a:pt x="372" y="127"/>
                    <a:pt x="379" y="174"/>
                    <a:pt x="386" y="202"/>
                  </a:cubicBezTo>
                  <a:cubicBezTo>
                    <a:pt x="360" y="267"/>
                    <a:pt x="379" y="236"/>
                    <a:pt x="322" y="293"/>
                  </a:cubicBezTo>
                  <a:cubicBezTo>
                    <a:pt x="308" y="307"/>
                    <a:pt x="267" y="311"/>
                    <a:pt x="267" y="311"/>
                  </a:cubicBezTo>
                  <a:cubicBezTo>
                    <a:pt x="209" y="305"/>
                    <a:pt x="150" y="307"/>
                    <a:pt x="93" y="293"/>
                  </a:cubicBezTo>
                  <a:cubicBezTo>
                    <a:pt x="72" y="288"/>
                    <a:pt x="57" y="268"/>
                    <a:pt x="39" y="256"/>
                  </a:cubicBezTo>
                  <a:cubicBezTo>
                    <a:pt x="30" y="250"/>
                    <a:pt x="11" y="238"/>
                    <a:pt x="11" y="238"/>
                  </a:cubicBezTo>
                  <a:cubicBezTo>
                    <a:pt x="8" y="229"/>
                    <a:pt x="0" y="220"/>
                    <a:pt x="2" y="211"/>
                  </a:cubicBezTo>
                  <a:cubicBezTo>
                    <a:pt x="4" y="196"/>
                    <a:pt x="36" y="149"/>
                    <a:pt x="48" y="138"/>
                  </a:cubicBezTo>
                  <a:cubicBezTo>
                    <a:pt x="73" y="62"/>
                    <a:pt x="65" y="102"/>
                    <a:pt x="93" y="4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4045" name="Line 29"/>
            <p:cNvSpPr>
              <a:spLocks noChangeShapeType="1"/>
            </p:cNvSpPr>
            <p:nvPr/>
          </p:nvSpPr>
          <p:spPr bwMode="auto">
            <a:xfrm>
              <a:off x="2200" y="2795"/>
              <a:ext cx="5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676895" name="Rectangle 30"/>
            <p:cNvSpPr>
              <a:spLocks noChangeArrowheads="1"/>
            </p:cNvSpPr>
            <p:nvPr/>
          </p:nvSpPr>
          <p:spPr bwMode="auto">
            <a:xfrm>
              <a:off x="3333" y="2575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2</a:t>
              </a:r>
            </a:p>
          </p:txBody>
        </p:sp>
        <p:sp>
          <p:nvSpPr>
            <p:cNvPr id="676896" name="Rectangle 31"/>
            <p:cNvSpPr>
              <a:spLocks noChangeArrowheads="1"/>
            </p:cNvSpPr>
            <p:nvPr/>
          </p:nvSpPr>
          <p:spPr bwMode="auto">
            <a:xfrm>
              <a:off x="4512" y="2575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4</a:t>
              </a:r>
            </a:p>
          </p:txBody>
        </p:sp>
        <p:sp>
          <p:nvSpPr>
            <p:cNvPr id="676897" name="Rectangle 32"/>
            <p:cNvSpPr>
              <a:spLocks noChangeArrowheads="1"/>
            </p:cNvSpPr>
            <p:nvPr/>
          </p:nvSpPr>
          <p:spPr bwMode="auto">
            <a:xfrm>
              <a:off x="3877" y="2575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3</a:t>
              </a:r>
            </a:p>
          </p:txBody>
        </p:sp>
        <p:sp>
          <p:nvSpPr>
            <p:cNvPr id="676898" name="Rectangle 33"/>
            <p:cNvSpPr>
              <a:spLocks noChangeArrowheads="1"/>
            </p:cNvSpPr>
            <p:nvPr/>
          </p:nvSpPr>
          <p:spPr bwMode="auto">
            <a:xfrm>
              <a:off x="5238" y="2575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5</a:t>
              </a:r>
            </a:p>
          </p:txBody>
        </p:sp>
        <p:sp>
          <p:nvSpPr>
            <p:cNvPr id="854050" name="Freeform 34"/>
            <p:cNvSpPr>
              <a:spLocks/>
            </p:cNvSpPr>
            <p:nvPr/>
          </p:nvSpPr>
          <p:spPr bwMode="auto">
            <a:xfrm>
              <a:off x="3310" y="2756"/>
              <a:ext cx="386" cy="311"/>
            </a:xfrm>
            <a:custGeom>
              <a:avLst/>
              <a:gdLst>
                <a:gd name="T0" fmla="*/ 258 w 386"/>
                <a:gd name="T1" fmla="*/ 0 h 311"/>
                <a:gd name="T2" fmla="*/ 285 w 386"/>
                <a:gd name="T3" fmla="*/ 10 h 311"/>
                <a:gd name="T4" fmla="*/ 331 w 386"/>
                <a:gd name="T5" fmla="*/ 55 h 311"/>
                <a:gd name="T6" fmla="*/ 340 w 386"/>
                <a:gd name="T7" fmla="*/ 83 h 311"/>
                <a:gd name="T8" fmla="*/ 359 w 386"/>
                <a:gd name="T9" fmla="*/ 101 h 311"/>
                <a:gd name="T10" fmla="*/ 386 w 386"/>
                <a:gd name="T11" fmla="*/ 202 h 311"/>
                <a:gd name="T12" fmla="*/ 322 w 386"/>
                <a:gd name="T13" fmla="*/ 293 h 311"/>
                <a:gd name="T14" fmla="*/ 267 w 386"/>
                <a:gd name="T15" fmla="*/ 311 h 311"/>
                <a:gd name="T16" fmla="*/ 93 w 386"/>
                <a:gd name="T17" fmla="*/ 293 h 311"/>
                <a:gd name="T18" fmla="*/ 39 w 386"/>
                <a:gd name="T19" fmla="*/ 256 h 311"/>
                <a:gd name="T20" fmla="*/ 11 w 386"/>
                <a:gd name="T21" fmla="*/ 238 h 311"/>
                <a:gd name="T22" fmla="*/ 2 w 386"/>
                <a:gd name="T23" fmla="*/ 211 h 311"/>
                <a:gd name="T24" fmla="*/ 48 w 386"/>
                <a:gd name="T25" fmla="*/ 138 h 311"/>
                <a:gd name="T26" fmla="*/ 93 w 386"/>
                <a:gd name="T27" fmla="*/ 4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311">
                  <a:moveTo>
                    <a:pt x="258" y="0"/>
                  </a:moveTo>
                  <a:cubicBezTo>
                    <a:pt x="267" y="3"/>
                    <a:pt x="277" y="4"/>
                    <a:pt x="285" y="10"/>
                  </a:cubicBezTo>
                  <a:cubicBezTo>
                    <a:pt x="302" y="23"/>
                    <a:pt x="331" y="55"/>
                    <a:pt x="331" y="55"/>
                  </a:cubicBezTo>
                  <a:cubicBezTo>
                    <a:pt x="334" y="64"/>
                    <a:pt x="335" y="75"/>
                    <a:pt x="340" y="83"/>
                  </a:cubicBezTo>
                  <a:cubicBezTo>
                    <a:pt x="345" y="90"/>
                    <a:pt x="355" y="93"/>
                    <a:pt x="359" y="101"/>
                  </a:cubicBezTo>
                  <a:cubicBezTo>
                    <a:pt x="372" y="127"/>
                    <a:pt x="379" y="174"/>
                    <a:pt x="386" y="202"/>
                  </a:cubicBezTo>
                  <a:cubicBezTo>
                    <a:pt x="360" y="267"/>
                    <a:pt x="379" y="236"/>
                    <a:pt x="322" y="293"/>
                  </a:cubicBezTo>
                  <a:cubicBezTo>
                    <a:pt x="308" y="307"/>
                    <a:pt x="267" y="311"/>
                    <a:pt x="267" y="311"/>
                  </a:cubicBezTo>
                  <a:cubicBezTo>
                    <a:pt x="209" y="305"/>
                    <a:pt x="150" y="307"/>
                    <a:pt x="93" y="293"/>
                  </a:cubicBezTo>
                  <a:cubicBezTo>
                    <a:pt x="72" y="288"/>
                    <a:pt x="57" y="268"/>
                    <a:pt x="39" y="256"/>
                  </a:cubicBezTo>
                  <a:cubicBezTo>
                    <a:pt x="30" y="250"/>
                    <a:pt x="11" y="238"/>
                    <a:pt x="11" y="238"/>
                  </a:cubicBezTo>
                  <a:cubicBezTo>
                    <a:pt x="8" y="229"/>
                    <a:pt x="0" y="220"/>
                    <a:pt x="2" y="211"/>
                  </a:cubicBezTo>
                  <a:cubicBezTo>
                    <a:pt x="4" y="196"/>
                    <a:pt x="36" y="149"/>
                    <a:pt x="48" y="138"/>
                  </a:cubicBezTo>
                  <a:cubicBezTo>
                    <a:pt x="73" y="62"/>
                    <a:pt x="65" y="102"/>
                    <a:pt x="93" y="4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4051" name="Freeform 35"/>
            <p:cNvSpPr>
              <a:spLocks/>
            </p:cNvSpPr>
            <p:nvPr/>
          </p:nvSpPr>
          <p:spPr bwMode="auto">
            <a:xfrm>
              <a:off x="3854" y="2756"/>
              <a:ext cx="386" cy="311"/>
            </a:xfrm>
            <a:custGeom>
              <a:avLst/>
              <a:gdLst>
                <a:gd name="T0" fmla="*/ 258 w 386"/>
                <a:gd name="T1" fmla="*/ 0 h 311"/>
                <a:gd name="T2" fmla="*/ 285 w 386"/>
                <a:gd name="T3" fmla="*/ 10 h 311"/>
                <a:gd name="T4" fmla="*/ 331 w 386"/>
                <a:gd name="T5" fmla="*/ 55 h 311"/>
                <a:gd name="T6" fmla="*/ 340 w 386"/>
                <a:gd name="T7" fmla="*/ 83 h 311"/>
                <a:gd name="T8" fmla="*/ 359 w 386"/>
                <a:gd name="T9" fmla="*/ 101 h 311"/>
                <a:gd name="T10" fmla="*/ 386 w 386"/>
                <a:gd name="T11" fmla="*/ 202 h 311"/>
                <a:gd name="T12" fmla="*/ 322 w 386"/>
                <a:gd name="T13" fmla="*/ 293 h 311"/>
                <a:gd name="T14" fmla="*/ 267 w 386"/>
                <a:gd name="T15" fmla="*/ 311 h 311"/>
                <a:gd name="T16" fmla="*/ 93 w 386"/>
                <a:gd name="T17" fmla="*/ 293 h 311"/>
                <a:gd name="T18" fmla="*/ 39 w 386"/>
                <a:gd name="T19" fmla="*/ 256 h 311"/>
                <a:gd name="T20" fmla="*/ 11 w 386"/>
                <a:gd name="T21" fmla="*/ 238 h 311"/>
                <a:gd name="T22" fmla="*/ 2 w 386"/>
                <a:gd name="T23" fmla="*/ 211 h 311"/>
                <a:gd name="T24" fmla="*/ 48 w 386"/>
                <a:gd name="T25" fmla="*/ 138 h 311"/>
                <a:gd name="T26" fmla="*/ 93 w 386"/>
                <a:gd name="T27" fmla="*/ 4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311">
                  <a:moveTo>
                    <a:pt x="258" y="0"/>
                  </a:moveTo>
                  <a:cubicBezTo>
                    <a:pt x="267" y="3"/>
                    <a:pt x="277" y="4"/>
                    <a:pt x="285" y="10"/>
                  </a:cubicBezTo>
                  <a:cubicBezTo>
                    <a:pt x="302" y="23"/>
                    <a:pt x="331" y="55"/>
                    <a:pt x="331" y="55"/>
                  </a:cubicBezTo>
                  <a:cubicBezTo>
                    <a:pt x="334" y="64"/>
                    <a:pt x="335" y="75"/>
                    <a:pt x="340" y="83"/>
                  </a:cubicBezTo>
                  <a:cubicBezTo>
                    <a:pt x="345" y="90"/>
                    <a:pt x="355" y="93"/>
                    <a:pt x="359" y="101"/>
                  </a:cubicBezTo>
                  <a:cubicBezTo>
                    <a:pt x="372" y="127"/>
                    <a:pt x="379" y="174"/>
                    <a:pt x="386" y="202"/>
                  </a:cubicBezTo>
                  <a:cubicBezTo>
                    <a:pt x="360" y="267"/>
                    <a:pt x="379" y="236"/>
                    <a:pt x="322" y="293"/>
                  </a:cubicBezTo>
                  <a:cubicBezTo>
                    <a:pt x="308" y="307"/>
                    <a:pt x="267" y="311"/>
                    <a:pt x="267" y="311"/>
                  </a:cubicBezTo>
                  <a:cubicBezTo>
                    <a:pt x="209" y="305"/>
                    <a:pt x="150" y="307"/>
                    <a:pt x="93" y="293"/>
                  </a:cubicBezTo>
                  <a:cubicBezTo>
                    <a:pt x="72" y="288"/>
                    <a:pt x="57" y="268"/>
                    <a:pt x="39" y="256"/>
                  </a:cubicBezTo>
                  <a:cubicBezTo>
                    <a:pt x="30" y="250"/>
                    <a:pt x="11" y="238"/>
                    <a:pt x="11" y="238"/>
                  </a:cubicBezTo>
                  <a:cubicBezTo>
                    <a:pt x="8" y="229"/>
                    <a:pt x="0" y="220"/>
                    <a:pt x="2" y="211"/>
                  </a:cubicBezTo>
                  <a:cubicBezTo>
                    <a:pt x="4" y="196"/>
                    <a:pt x="36" y="149"/>
                    <a:pt x="48" y="138"/>
                  </a:cubicBezTo>
                  <a:cubicBezTo>
                    <a:pt x="73" y="62"/>
                    <a:pt x="65" y="102"/>
                    <a:pt x="93" y="4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4052" name="Freeform 36"/>
            <p:cNvSpPr>
              <a:spLocks/>
            </p:cNvSpPr>
            <p:nvPr/>
          </p:nvSpPr>
          <p:spPr bwMode="auto">
            <a:xfrm>
              <a:off x="4467" y="2756"/>
              <a:ext cx="386" cy="311"/>
            </a:xfrm>
            <a:custGeom>
              <a:avLst/>
              <a:gdLst>
                <a:gd name="T0" fmla="*/ 258 w 386"/>
                <a:gd name="T1" fmla="*/ 0 h 311"/>
                <a:gd name="T2" fmla="*/ 285 w 386"/>
                <a:gd name="T3" fmla="*/ 10 h 311"/>
                <a:gd name="T4" fmla="*/ 331 w 386"/>
                <a:gd name="T5" fmla="*/ 55 h 311"/>
                <a:gd name="T6" fmla="*/ 340 w 386"/>
                <a:gd name="T7" fmla="*/ 83 h 311"/>
                <a:gd name="T8" fmla="*/ 359 w 386"/>
                <a:gd name="T9" fmla="*/ 101 h 311"/>
                <a:gd name="T10" fmla="*/ 386 w 386"/>
                <a:gd name="T11" fmla="*/ 202 h 311"/>
                <a:gd name="T12" fmla="*/ 322 w 386"/>
                <a:gd name="T13" fmla="*/ 293 h 311"/>
                <a:gd name="T14" fmla="*/ 267 w 386"/>
                <a:gd name="T15" fmla="*/ 311 h 311"/>
                <a:gd name="T16" fmla="*/ 93 w 386"/>
                <a:gd name="T17" fmla="*/ 293 h 311"/>
                <a:gd name="T18" fmla="*/ 39 w 386"/>
                <a:gd name="T19" fmla="*/ 256 h 311"/>
                <a:gd name="T20" fmla="*/ 11 w 386"/>
                <a:gd name="T21" fmla="*/ 238 h 311"/>
                <a:gd name="T22" fmla="*/ 2 w 386"/>
                <a:gd name="T23" fmla="*/ 211 h 311"/>
                <a:gd name="T24" fmla="*/ 48 w 386"/>
                <a:gd name="T25" fmla="*/ 138 h 311"/>
                <a:gd name="T26" fmla="*/ 93 w 386"/>
                <a:gd name="T27" fmla="*/ 4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311">
                  <a:moveTo>
                    <a:pt x="258" y="0"/>
                  </a:moveTo>
                  <a:cubicBezTo>
                    <a:pt x="267" y="3"/>
                    <a:pt x="277" y="4"/>
                    <a:pt x="285" y="10"/>
                  </a:cubicBezTo>
                  <a:cubicBezTo>
                    <a:pt x="302" y="23"/>
                    <a:pt x="331" y="55"/>
                    <a:pt x="331" y="55"/>
                  </a:cubicBezTo>
                  <a:cubicBezTo>
                    <a:pt x="334" y="64"/>
                    <a:pt x="335" y="75"/>
                    <a:pt x="340" y="83"/>
                  </a:cubicBezTo>
                  <a:cubicBezTo>
                    <a:pt x="345" y="90"/>
                    <a:pt x="355" y="93"/>
                    <a:pt x="359" y="101"/>
                  </a:cubicBezTo>
                  <a:cubicBezTo>
                    <a:pt x="372" y="127"/>
                    <a:pt x="379" y="174"/>
                    <a:pt x="386" y="202"/>
                  </a:cubicBezTo>
                  <a:cubicBezTo>
                    <a:pt x="360" y="267"/>
                    <a:pt x="379" y="236"/>
                    <a:pt x="322" y="293"/>
                  </a:cubicBezTo>
                  <a:cubicBezTo>
                    <a:pt x="308" y="307"/>
                    <a:pt x="267" y="311"/>
                    <a:pt x="267" y="311"/>
                  </a:cubicBezTo>
                  <a:cubicBezTo>
                    <a:pt x="209" y="305"/>
                    <a:pt x="150" y="307"/>
                    <a:pt x="93" y="293"/>
                  </a:cubicBezTo>
                  <a:cubicBezTo>
                    <a:pt x="72" y="288"/>
                    <a:pt x="57" y="268"/>
                    <a:pt x="39" y="256"/>
                  </a:cubicBezTo>
                  <a:cubicBezTo>
                    <a:pt x="30" y="250"/>
                    <a:pt x="11" y="238"/>
                    <a:pt x="11" y="238"/>
                  </a:cubicBezTo>
                  <a:cubicBezTo>
                    <a:pt x="8" y="229"/>
                    <a:pt x="0" y="220"/>
                    <a:pt x="2" y="211"/>
                  </a:cubicBezTo>
                  <a:cubicBezTo>
                    <a:pt x="4" y="196"/>
                    <a:pt x="36" y="149"/>
                    <a:pt x="48" y="138"/>
                  </a:cubicBezTo>
                  <a:cubicBezTo>
                    <a:pt x="73" y="62"/>
                    <a:pt x="65" y="102"/>
                    <a:pt x="93" y="4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4053" name="Freeform 37"/>
            <p:cNvSpPr>
              <a:spLocks/>
            </p:cNvSpPr>
            <p:nvPr/>
          </p:nvSpPr>
          <p:spPr bwMode="auto">
            <a:xfrm>
              <a:off x="5215" y="2756"/>
              <a:ext cx="386" cy="311"/>
            </a:xfrm>
            <a:custGeom>
              <a:avLst/>
              <a:gdLst>
                <a:gd name="T0" fmla="*/ 258 w 386"/>
                <a:gd name="T1" fmla="*/ 0 h 311"/>
                <a:gd name="T2" fmla="*/ 285 w 386"/>
                <a:gd name="T3" fmla="*/ 10 h 311"/>
                <a:gd name="T4" fmla="*/ 331 w 386"/>
                <a:gd name="T5" fmla="*/ 55 h 311"/>
                <a:gd name="T6" fmla="*/ 340 w 386"/>
                <a:gd name="T7" fmla="*/ 83 h 311"/>
                <a:gd name="T8" fmla="*/ 359 w 386"/>
                <a:gd name="T9" fmla="*/ 101 h 311"/>
                <a:gd name="T10" fmla="*/ 386 w 386"/>
                <a:gd name="T11" fmla="*/ 202 h 311"/>
                <a:gd name="T12" fmla="*/ 322 w 386"/>
                <a:gd name="T13" fmla="*/ 293 h 311"/>
                <a:gd name="T14" fmla="*/ 267 w 386"/>
                <a:gd name="T15" fmla="*/ 311 h 311"/>
                <a:gd name="T16" fmla="*/ 93 w 386"/>
                <a:gd name="T17" fmla="*/ 293 h 311"/>
                <a:gd name="T18" fmla="*/ 39 w 386"/>
                <a:gd name="T19" fmla="*/ 256 h 311"/>
                <a:gd name="T20" fmla="*/ 11 w 386"/>
                <a:gd name="T21" fmla="*/ 238 h 311"/>
                <a:gd name="T22" fmla="*/ 2 w 386"/>
                <a:gd name="T23" fmla="*/ 211 h 311"/>
                <a:gd name="T24" fmla="*/ 48 w 386"/>
                <a:gd name="T25" fmla="*/ 138 h 311"/>
                <a:gd name="T26" fmla="*/ 93 w 386"/>
                <a:gd name="T27" fmla="*/ 4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311">
                  <a:moveTo>
                    <a:pt x="258" y="0"/>
                  </a:moveTo>
                  <a:cubicBezTo>
                    <a:pt x="267" y="3"/>
                    <a:pt x="277" y="4"/>
                    <a:pt x="285" y="10"/>
                  </a:cubicBezTo>
                  <a:cubicBezTo>
                    <a:pt x="302" y="23"/>
                    <a:pt x="331" y="55"/>
                    <a:pt x="331" y="55"/>
                  </a:cubicBezTo>
                  <a:cubicBezTo>
                    <a:pt x="334" y="64"/>
                    <a:pt x="335" y="75"/>
                    <a:pt x="340" y="83"/>
                  </a:cubicBezTo>
                  <a:cubicBezTo>
                    <a:pt x="345" y="90"/>
                    <a:pt x="355" y="93"/>
                    <a:pt x="359" y="101"/>
                  </a:cubicBezTo>
                  <a:cubicBezTo>
                    <a:pt x="372" y="127"/>
                    <a:pt x="379" y="174"/>
                    <a:pt x="386" y="202"/>
                  </a:cubicBezTo>
                  <a:cubicBezTo>
                    <a:pt x="360" y="267"/>
                    <a:pt x="379" y="236"/>
                    <a:pt x="322" y="293"/>
                  </a:cubicBezTo>
                  <a:cubicBezTo>
                    <a:pt x="308" y="307"/>
                    <a:pt x="267" y="311"/>
                    <a:pt x="267" y="311"/>
                  </a:cubicBezTo>
                  <a:cubicBezTo>
                    <a:pt x="209" y="305"/>
                    <a:pt x="150" y="307"/>
                    <a:pt x="93" y="293"/>
                  </a:cubicBezTo>
                  <a:cubicBezTo>
                    <a:pt x="72" y="288"/>
                    <a:pt x="57" y="268"/>
                    <a:pt x="39" y="256"/>
                  </a:cubicBezTo>
                  <a:cubicBezTo>
                    <a:pt x="30" y="250"/>
                    <a:pt x="11" y="238"/>
                    <a:pt x="11" y="238"/>
                  </a:cubicBezTo>
                  <a:cubicBezTo>
                    <a:pt x="8" y="229"/>
                    <a:pt x="0" y="220"/>
                    <a:pt x="2" y="211"/>
                  </a:cubicBezTo>
                  <a:cubicBezTo>
                    <a:pt x="4" y="196"/>
                    <a:pt x="36" y="149"/>
                    <a:pt x="48" y="138"/>
                  </a:cubicBezTo>
                  <a:cubicBezTo>
                    <a:pt x="73" y="62"/>
                    <a:pt x="65" y="102"/>
                    <a:pt x="93" y="4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-36513" y="4697413"/>
            <a:ext cx="4032251" cy="2260600"/>
            <a:chOff x="-23" y="2469"/>
            <a:chExt cx="2540" cy="1424"/>
          </a:xfrm>
        </p:grpSpPr>
        <p:grpSp>
          <p:nvGrpSpPr>
            <p:cNvPr id="69651" name="Group 39"/>
            <p:cNvGrpSpPr>
              <a:grpSpLocks/>
            </p:cNvGrpSpPr>
            <p:nvPr/>
          </p:nvGrpSpPr>
          <p:grpSpPr bwMode="auto">
            <a:xfrm>
              <a:off x="-23" y="2469"/>
              <a:ext cx="1955" cy="1379"/>
              <a:chOff x="68" y="2469"/>
              <a:chExt cx="1955" cy="1379"/>
            </a:xfrm>
          </p:grpSpPr>
          <p:sp>
            <p:nvSpPr>
              <p:cNvPr id="69653" name="Text Box 40"/>
              <p:cNvSpPr txBox="1">
                <a:spLocks noChangeArrowheads="1"/>
              </p:cNvSpPr>
              <p:nvPr/>
            </p:nvSpPr>
            <p:spPr bwMode="auto">
              <a:xfrm>
                <a:off x="348" y="2491"/>
                <a:ext cx="103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charset="0"/>
                  </a:rPr>
                  <a:t>root</a:t>
                </a:r>
              </a:p>
            </p:txBody>
          </p:sp>
          <p:sp>
            <p:nvSpPr>
              <p:cNvPr id="69654" name="Text Box 41"/>
              <p:cNvSpPr txBox="1">
                <a:spLocks noChangeArrowheads="1"/>
              </p:cNvSpPr>
              <p:nvPr/>
            </p:nvSpPr>
            <p:spPr bwMode="auto">
              <a:xfrm>
                <a:off x="884" y="2469"/>
                <a:ext cx="817" cy="333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0</a:t>
                </a:r>
                <a:r>
                  <a:rPr kumimoji="1" lang="en-US" altLang="zh-CN" sz="2800">
                    <a:solidFill>
                      <a:srgbClr val="FF0000"/>
                    </a:solidFill>
                    <a:latin typeface="Times New Roman" charset="0"/>
                  </a:rPr>
                  <a:t>0</a:t>
                </a:r>
                <a:r>
                  <a:rPr kumimoji="1" lang="en-US" altLang="zh-CN" sz="2800">
                    <a:latin typeface="Times New Roman" charset="0"/>
                  </a:rPr>
                  <a:t>2345</a:t>
                </a:r>
              </a:p>
            </p:txBody>
          </p:sp>
          <p:sp>
            <p:nvSpPr>
              <p:cNvPr id="69655" name="Text Box 42"/>
              <p:cNvSpPr txBox="1">
                <a:spLocks noChangeArrowheads="1"/>
              </p:cNvSpPr>
              <p:nvPr/>
            </p:nvSpPr>
            <p:spPr bwMode="auto">
              <a:xfrm>
                <a:off x="340" y="2899"/>
                <a:ext cx="126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charset="0"/>
                  </a:rPr>
                  <a:t>next</a:t>
                </a:r>
              </a:p>
            </p:txBody>
          </p:sp>
          <p:sp>
            <p:nvSpPr>
              <p:cNvPr id="69656" name="Text Box 43"/>
              <p:cNvSpPr txBox="1">
                <a:spLocks noChangeArrowheads="1"/>
              </p:cNvSpPr>
              <p:nvPr/>
            </p:nvSpPr>
            <p:spPr bwMode="auto">
              <a:xfrm>
                <a:off x="884" y="2877"/>
                <a:ext cx="817" cy="333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solidFill>
                      <a:srgbClr val="FF0000"/>
                    </a:solidFill>
                    <a:latin typeface="Times New Roman" charset="0"/>
                  </a:rPr>
                  <a:t>10</a:t>
                </a:r>
                <a:r>
                  <a:rPr kumimoji="1" lang="en-US" altLang="zh-CN" sz="2800">
                    <a:latin typeface="Times New Roman" charset="0"/>
                  </a:rPr>
                  <a:t>2345</a:t>
                </a:r>
              </a:p>
            </p:txBody>
          </p:sp>
          <p:sp>
            <p:nvSpPr>
              <p:cNvPr id="69657" name="Text Box 44"/>
              <p:cNvSpPr txBox="1">
                <a:spLocks noChangeArrowheads="1"/>
              </p:cNvSpPr>
              <p:nvPr/>
            </p:nvSpPr>
            <p:spPr bwMode="auto">
              <a:xfrm>
                <a:off x="186" y="3262"/>
                <a:ext cx="137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charset="0"/>
                  </a:rPr>
                  <a:t>length</a:t>
                </a:r>
              </a:p>
            </p:txBody>
          </p:sp>
          <p:sp>
            <p:nvSpPr>
              <p:cNvPr id="69658" name="Text Box 45"/>
              <p:cNvSpPr txBox="1">
                <a:spLocks noChangeArrowheads="1"/>
              </p:cNvSpPr>
              <p:nvPr/>
            </p:nvSpPr>
            <p:spPr bwMode="auto">
              <a:xfrm>
                <a:off x="884" y="3240"/>
                <a:ext cx="817" cy="333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solidFill>
                      <a:srgbClr val="FF0000"/>
                    </a:solidFill>
                    <a:latin typeface="Times New Roman" charset="0"/>
                  </a:rPr>
                  <a:t>2</a:t>
                </a:r>
                <a:r>
                  <a:rPr kumimoji="1" lang="en-US" altLang="zh-CN" sz="2800">
                    <a:latin typeface="Times New Roman" charset="0"/>
                  </a:rPr>
                  <a:t>11111</a:t>
                </a:r>
              </a:p>
            </p:txBody>
          </p:sp>
          <p:sp>
            <p:nvSpPr>
              <p:cNvPr id="69659" name="Text Box 46"/>
              <p:cNvSpPr txBox="1">
                <a:spLocks noChangeArrowheads="1"/>
              </p:cNvSpPr>
              <p:nvPr/>
            </p:nvSpPr>
            <p:spPr bwMode="auto">
              <a:xfrm>
                <a:off x="68" y="3557"/>
                <a:ext cx="195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charset="0"/>
                  </a:rPr>
                  <a:t>vertices</a:t>
                </a:r>
              </a:p>
            </p:txBody>
          </p:sp>
        </p:grpSp>
        <p:sp>
          <p:nvSpPr>
            <p:cNvPr id="69652" name="Text Box 47"/>
            <p:cNvSpPr txBox="1">
              <a:spLocks noChangeArrowheads="1"/>
            </p:cNvSpPr>
            <p:nvPr/>
          </p:nvSpPr>
          <p:spPr bwMode="auto">
            <a:xfrm>
              <a:off x="793" y="3566"/>
              <a:ext cx="17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012345</a:t>
              </a:r>
            </a:p>
          </p:txBody>
        </p:sp>
      </p:grpSp>
      <p:sp>
        <p:nvSpPr>
          <p:cNvPr id="854064" name="Text Box 48"/>
          <p:cNvSpPr txBox="1">
            <a:spLocks noChangeArrowheads="1"/>
          </p:cNvSpPr>
          <p:nvPr/>
        </p:nvSpPr>
        <p:spPr bwMode="auto">
          <a:xfrm>
            <a:off x="5435600" y="6164263"/>
            <a:ext cx="1943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latin typeface="Times New Roman" charset="0"/>
              </a:rPr>
              <a:t>union(4,3)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5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5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40" grpId="0"/>
      <p:bldP spid="8540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848600" y="0"/>
            <a:ext cx="1295400" cy="457200"/>
          </a:xfrm>
          <a:prstGeom prst="rect">
            <a:avLst/>
          </a:prstGeom>
        </p:spPr>
        <p:txBody>
          <a:bodyPr/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fld id="{6C8F059B-C924-B947-87F9-4620A1035A5D}" type="slidenum">
              <a:rPr lang="en-US" altLang="zh-CN" smtClean="0">
                <a:effectLst>
                  <a:outerShdw blurRad="38100" dist="38100" dir="2700000" algn="tl">
                    <a:srgbClr val="DDDDDD"/>
                  </a:outerShdw>
                </a:effectLst>
                <a:ea typeface="黑体" charset="0"/>
                <a:cs typeface="黑体" charset="0"/>
              </a:rPr>
              <a:pPr algn="ctr" eaLnBrk="1" hangingPunct="1">
                <a:spcBef>
                  <a:spcPct val="20000"/>
                </a:spcBef>
                <a:defRPr/>
              </a:pPr>
              <a:t>52</a:t>
            </a:fld>
            <a:endParaRPr lang="en-US" altLang="zh-CN">
              <a:effectLst>
                <a:outerShdw blurRad="38100" dist="38100" dir="2700000" algn="tl">
                  <a:srgbClr val="DDDDDD"/>
                </a:outerShdw>
              </a:effectLst>
              <a:ea typeface="黑体" charset="0"/>
              <a:cs typeface="黑体" charset="0"/>
            </a:endParaRPr>
          </a:p>
        </p:txBody>
      </p:sp>
      <p:sp>
        <p:nvSpPr>
          <p:cNvPr id="53" name="灯片编号占位符 5"/>
          <p:cNvSpPr txBox="1">
            <a:spLocks noGrp="1"/>
          </p:cNvSpPr>
          <p:nvPr/>
        </p:nvSpPr>
        <p:spPr bwMode="auto">
          <a:xfrm>
            <a:off x="6413500" y="6477000"/>
            <a:ext cx="19050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r" eaLnBrk="1" hangingPunct="1">
              <a:spcBef>
                <a:spcPct val="20000"/>
              </a:spcBef>
              <a:defRPr/>
            </a:pPr>
            <a:fld id="{0050D897-D46C-E547-BA6B-87484D97F32F}" type="slidenum">
              <a:rPr lang="en-US" altLang="zh-CN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pPr algn="r" eaLnBrk="1" hangingPunct="1">
                <a:spcBef>
                  <a:spcPct val="20000"/>
                </a:spcBef>
                <a:defRPr/>
              </a:pPr>
              <a:t>52</a:t>
            </a:fld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/50</a:t>
            </a: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188913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UNION/FIND algorithm</a:t>
            </a:r>
          </a:p>
        </p:txBody>
      </p:sp>
      <p:sp>
        <p:nvSpPr>
          <p:cNvPr id="677892" name="Rectangle 3"/>
          <p:cNvSpPr>
            <a:spLocks noChangeArrowheads="1"/>
          </p:cNvSpPr>
          <p:nvPr/>
        </p:nvSpPr>
        <p:spPr bwMode="auto">
          <a:xfrm>
            <a:off x="5002213" y="1928813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2</a:t>
            </a:r>
          </a:p>
        </p:txBody>
      </p:sp>
      <p:sp>
        <p:nvSpPr>
          <p:cNvPr id="677893" name="Rectangle 4"/>
          <p:cNvSpPr>
            <a:spLocks noChangeArrowheads="1"/>
          </p:cNvSpPr>
          <p:nvPr/>
        </p:nvSpPr>
        <p:spPr bwMode="auto">
          <a:xfrm>
            <a:off x="8026400" y="1928813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5</a:t>
            </a:r>
          </a:p>
        </p:txBody>
      </p:sp>
      <p:sp>
        <p:nvSpPr>
          <p:cNvPr id="855045" name="Freeform 5"/>
          <p:cNvSpPr>
            <a:spLocks/>
          </p:cNvSpPr>
          <p:nvPr/>
        </p:nvSpPr>
        <p:spPr bwMode="auto">
          <a:xfrm>
            <a:off x="4965700" y="2216150"/>
            <a:ext cx="612775" cy="493713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5046" name="Freeform 6"/>
          <p:cNvSpPr>
            <a:spLocks/>
          </p:cNvSpPr>
          <p:nvPr/>
        </p:nvSpPr>
        <p:spPr bwMode="auto">
          <a:xfrm>
            <a:off x="7989888" y="2216150"/>
            <a:ext cx="612775" cy="493713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grpSp>
        <p:nvGrpSpPr>
          <p:cNvPr id="70664" name="Group 7"/>
          <p:cNvGrpSpPr>
            <a:grpSpLocks/>
          </p:cNvGrpSpPr>
          <p:nvPr/>
        </p:nvGrpSpPr>
        <p:grpSpPr bwMode="auto">
          <a:xfrm>
            <a:off x="-180975" y="1773238"/>
            <a:ext cx="4032250" cy="2319337"/>
            <a:chOff x="-68" y="754"/>
            <a:chExt cx="2540" cy="1461"/>
          </a:xfrm>
        </p:grpSpPr>
        <p:sp>
          <p:nvSpPr>
            <p:cNvPr id="70700" name="Text Box 8"/>
            <p:cNvSpPr txBox="1">
              <a:spLocks noChangeArrowheads="1"/>
            </p:cNvSpPr>
            <p:nvPr/>
          </p:nvSpPr>
          <p:spPr bwMode="auto">
            <a:xfrm>
              <a:off x="212" y="776"/>
              <a:ext cx="10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root</a:t>
              </a:r>
            </a:p>
          </p:txBody>
        </p:sp>
        <p:sp>
          <p:nvSpPr>
            <p:cNvPr id="70701" name="Text Box 9"/>
            <p:cNvSpPr txBox="1">
              <a:spLocks noChangeArrowheads="1"/>
            </p:cNvSpPr>
            <p:nvPr/>
          </p:nvSpPr>
          <p:spPr bwMode="auto">
            <a:xfrm>
              <a:off x="748" y="754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002</a:t>
              </a: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4</a:t>
              </a:r>
              <a:r>
                <a:rPr kumimoji="1" lang="en-US" altLang="zh-CN" sz="2800">
                  <a:latin typeface="Times New Roman" charset="0"/>
                </a:rPr>
                <a:t>45</a:t>
              </a:r>
            </a:p>
          </p:txBody>
        </p:sp>
        <p:sp>
          <p:nvSpPr>
            <p:cNvPr id="70702" name="Text Box 10"/>
            <p:cNvSpPr txBox="1">
              <a:spLocks noChangeArrowheads="1"/>
            </p:cNvSpPr>
            <p:nvPr/>
          </p:nvSpPr>
          <p:spPr bwMode="auto">
            <a:xfrm>
              <a:off x="204" y="1184"/>
              <a:ext cx="12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next</a:t>
              </a:r>
            </a:p>
          </p:txBody>
        </p:sp>
        <p:sp>
          <p:nvSpPr>
            <p:cNvPr id="70703" name="Text Box 11"/>
            <p:cNvSpPr txBox="1">
              <a:spLocks noChangeArrowheads="1"/>
            </p:cNvSpPr>
            <p:nvPr/>
          </p:nvSpPr>
          <p:spPr bwMode="auto">
            <a:xfrm>
              <a:off x="748" y="1162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 dirty="0">
                  <a:latin typeface="Times New Roman" charset="0"/>
                </a:rPr>
                <a:t>102</a:t>
              </a:r>
              <a:r>
                <a:rPr kumimoji="1" lang="en-US" altLang="zh-CN" sz="2800" dirty="0">
                  <a:solidFill>
                    <a:srgbClr val="FF0000"/>
                  </a:solidFill>
                  <a:latin typeface="Times New Roman" charset="0"/>
                </a:rPr>
                <a:t>43</a:t>
              </a:r>
              <a:r>
                <a:rPr kumimoji="1" lang="en-US" altLang="zh-CN" sz="2800" dirty="0">
                  <a:latin typeface="Times New Roman" charset="0"/>
                </a:rPr>
                <a:t>5</a:t>
              </a:r>
            </a:p>
          </p:txBody>
        </p:sp>
        <p:sp>
          <p:nvSpPr>
            <p:cNvPr id="70704" name="Text Box 12"/>
            <p:cNvSpPr txBox="1">
              <a:spLocks noChangeArrowheads="1"/>
            </p:cNvSpPr>
            <p:nvPr/>
          </p:nvSpPr>
          <p:spPr bwMode="auto">
            <a:xfrm>
              <a:off x="50" y="1547"/>
              <a:ext cx="13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length</a:t>
              </a:r>
            </a:p>
          </p:txBody>
        </p:sp>
        <p:sp>
          <p:nvSpPr>
            <p:cNvPr id="70705" name="Text Box 13"/>
            <p:cNvSpPr txBox="1">
              <a:spLocks noChangeArrowheads="1"/>
            </p:cNvSpPr>
            <p:nvPr/>
          </p:nvSpPr>
          <p:spPr bwMode="auto">
            <a:xfrm>
              <a:off x="748" y="1525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2111</a:t>
              </a: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2</a:t>
              </a:r>
              <a:r>
                <a:rPr kumimoji="1" lang="en-US" altLang="zh-CN" sz="2800">
                  <a:latin typeface="Times New Roman" charset="0"/>
                </a:rPr>
                <a:t>1</a:t>
              </a:r>
            </a:p>
          </p:txBody>
        </p:sp>
        <p:sp>
          <p:nvSpPr>
            <p:cNvPr id="70706" name="Text Box 14"/>
            <p:cNvSpPr txBox="1">
              <a:spLocks noChangeArrowheads="1"/>
            </p:cNvSpPr>
            <p:nvPr/>
          </p:nvSpPr>
          <p:spPr bwMode="auto">
            <a:xfrm>
              <a:off x="-68" y="1842"/>
              <a:ext cx="195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vertices</a:t>
              </a:r>
            </a:p>
          </p:txBody>
        </p:sp>
        <p:sp>
          <p:nvSpPr>
            <p:cNvPr id="70707" name="Text Box 15"/>
            <p:cNvSpPr txBox="1">
              <a:spLocks noChangeArrowheads="1"/>
            </p:cNvSpPr>
            <p:nvPr/>
          </p:nvSpPr>
          <p:spPr bwMode="auto">
            <a:xfrm>
              <a:off x="748" y="1888"/>
              <a:ext cx="17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012345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-109538" y="4495800"/>
            <a:ext cx="3960813" cy="2260600"/>
            <a:chOff x="-23" y="2469"/>
            <a:chExt cx="2495" cy="1424"/>
          </a:xfrm>
        </p:grpSpPr>
        <p:grpSp>
          <p:nvGrpSpPr>
            <p:cNvPr id="70691" name="Group 17"/>
            <p:cNvGrpSpPr>
              <a:grpSpLocks/>
            </p:cNvGrpSpPr>
            <p:nvPr/>
          </p:nvGrpSpPr>
          <p:grpSpPr bwMode="auto">
            <a:xfrm>
              <a:off x="-23" y="2469"/>
              <a:ext cx="1955" cy="1415"/>
              <a:chOff x="68" y="2469"/>
              <a:chExt cx="1955" cy="1415"/>
            </a:xfrm>
          </p:grpSpPr>
          <p:sp>
            <p:nvSpPr>
              <p:cNvPr id="70693" name="Text Box 18"/>
              <p:cNvSpPr txBox="1">
                <a:spLocks noChangeArrowheads="1"/>
              </p:cNvSpPr>
              <p:nvPr/>
            </p:nvSpPr>
            <p:spPr bwMode="auto">
              <a:xfrm>
                <a:off x="348" y="2491"/>
                <a:ext cx="103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root</a:t>
                </a:r>
              </a:p>
            </p:txBody>
          </p:sp>
          <p:sp>
            <p:nvSpPr>
              <p:cNvPr id="70694" name="Text Box 19"/>
              <p:cNvSpPr txBox="1">
                <a:spLocks noChangeArrowheads="1"/>
              </p:cNvSpPr>
              <p:nvPr/>
            </p:nvSpPr>
            <p:spPr bwMode="auto">
              <a:xfrm>
                <a:off x="884" y="2469"/>
                <a:ext cx="817" cy="333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00</a:t>
                </a:r>
                <a:r>
                  <a:rPr kumimoji="1" lang="en-US" altLang="zh-CN" sz="2800">
                    <a:solidFill>
                      <a:srgbClr val="FF0000"/>
                    </a:solidFill>
                    <a:latin typeface="Times New Roman" charset="0"/>
                  </a:rPr>
                  <a:t>4</a:t>
                </a:r>
                <a:r>
                  <a:rPr kumimoji="1" lang="en-US" altLang="zh-CN" sz="2800">
                    <a:latin typeface="Times New Roman" charset="0"/>
                  </a:rPr>
                  <a:t>445</a:t>
                </a:r>
              </a:p>
            </p:txBody>
          </p:sp>
          <p:sp>
            <p:nvSpPr>
              <p:cNvPr id="70695" name="Text Box 20"/>
              <p:cNvSpPr txBox="1">
                <a:spLocks noChangeArrowheads="1"/>
              </p:cNvSpPr>
              <p:nvPr/>
            </p:nvSpPr>
            <p:spPr bwMode="auto">
              <a:xfrm>
                <a:off x="340" y="2899"/>
                <a:ext cx="126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next</a:t>
                </a:r>
              </a:p>
            </p:txBody>
          </p:sp>
          <p:sp>
            <p:nvSpPr>
              <p:cNvPr id="70696" name="Text Box 21"/>
              <p:cNvSpPr txBox="1">
                <a:spLocks noChangeArrowheads="1"/>
              </p:cNvSpPr>
              <p:nvPr/>
            </p:nvSpPr>
            <p:spPr bwMode="auto">
              <a:xfrm>
                <a:off x="884" y="2877"/>
                <a:ext cx="817" cy="333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10</a:t>
                </a:r>
                <a:r>
                  <a:rPr kumimoji="1" lang="en-US" altLang="zh-CN" sz="2800">
                    <a:solidFill>
                      <a:srgbClr val="FF0000"/>
                    </a:solidFill>
                    <a:latin typeface="Times New Roman" charset="0"/>
                  </a:rPr>
                  <a:t>3</a:t>
                </a:r>
                <a:r>
                  <a:rPr kumimoji="1" lang="en-US" altLang="zh-CN" sz="2800">
                    <a:latin typeface="Times New Roman" charset="0"/>
                  </a:rPr>
                  <a:t>4</a:t>
                </a:r>
                <a:r>
                  <a:rPr kumimoji="1" lang="en-US" altLang="zh-CN" sz="2800">
                    <a:solidFill>
                      <a:srgbClr val="FF0000"/>
                    </a:solidFill>
                    <a:latin typeface="Times New Roman" charset="0"/>
                  </a:rPr>
                  <a:t>2</a:t>
                </a:r>
                <a:r>
                  <a:rPr kumimoji="1" lang="en-US" altLang="zh-CN" sz="2800">
                    <a:latin typeface="Times New Roman" charset="0"/>
                  </a:rPr>
                  <a:t>5</a:t>
                </a:r>
              </a:p>
            </p:txBody>
          </p:sp>
          <p:sp>
            <p:nvSpPr>
              <p:cNvPr id="70697" name="Text Box 22"/>
              <p:cNvSpPr txBox="1">
                <a:spLocks noChangeArrowheads="1"/>
              </p:cNvSpPr>
              <p:nvPr/>
            </p:nvSpPr>
            <p:spPr bwMode="auto">
              <a:xfrm>
                <a:off x="186" y="3262"/>
                <a:ext cx="137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length</a:t>
                </a:r>
              </a:p>
            </p:txBody>
          </p:sp>
          <p:sp>
            <p:nvSpPr>
              <p:cNvPr id="70698" name="Text Box 23"/>
              <p:cNvSpPr txBox="1">
                <a:spLocks noChangeArrowheads="1"/>
              </p:cNvSpPr>
              <p:nvPr/>
            </p:nvSpPr>
            <p:spPr bwMode="auto">
              <a:xfrm>
                <a:off x="884" y="3240"/>
                <a:ext cx="817" cy="333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2111</a:t>
                </a:r>
                <a:r>
                  <a:rPr kumimoji="1" lang="en-US" altLang="zh-CN" sz="2800">
                    <a:solidFill>
                      <a:srgbClr val="FF0000"/>
                    </a:solidFill>
                    <a:latin typeface="Times New Roman" charset="0"/>
                  </a:rPr>
                  <a:t>3</a:t>
                </a:r>
                <a:r>
                  <a:rPr kumimoji="1" lang="en-US" altLang="zh-CN" sz="2800">
                    <a:latin typeface="Times New Roman" charset="0"/>
                  </a:rPr>
                  <a:t>1</a:t>
                </a:r>
              </a:p>
            </p:txBody>
          </p:sp>
          <p:sp>
            <p:nvSpPr>
              <p:cNvPr id="70699" name="Text Box 24"/>
              <p:cNvSpPr txBox="1">
                <a:spLocks noChangeArrowheads="1"/>
              </p:cNvSpPr>
              <p:nvPr/>
            </p:nvSpPr>
            <p:spPr bwMode="auto">
              <a:xfrm>
                <a:off x="68" y="3557"/>
                <a:ext cx="195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vertices</a:t>
                </a:r>
              </a:p>
            </p:txBody>
          </p:sp>
        </p:grpSp>
        <p:sp>
          <p:nvSpPr>
            <p:cNvPr id="70692" name="Text Box 25"/>
            <p:cNvSpPr txBox="1">
              <a:spLocks noChangeArrowheads="1"/>
            </p:cNvSpPr>
            <p:nvPr/>
          </p:nvSpPr>
          <p:spPr bwMode="auto">
            <a:xfrm>
              <a:off x="748" y="3566"/>
              <a:ext cx="17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 012345</a:t>
              </a:r>
            </a:p>
          </p:txBody>
        </p:sp>
      </p:grpSp>
      <p:sp>
        <p:nvSpPr>
          <p:cNvPr id="855066" name="Text Box 26"/>
          <p:cNvSpPr txBox="1">
            <a:spLocks noChangeArrowheads="1"/>
          </p:cNvSpPr>
          <p:nvPr/>
        </p:nvSpPr>
        <p:spPr bwMode="auto">
          <a:xfrm>
            <a:off x="3778250" y="3773488"/>
            <a:ext cx="1943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latin typeface="Times New Roman" charset="0"/>
              </a:rPr>
              <a:t>union(2,3)</a:t>
            </a:r>
          </a:p>
        </p:txBody>
      </p:sp>
      <p:sp>
        <p:nvSpPr>
          <p:cNvPr id="677916" name="Rectangle 27"/>
          <p:cNvSpPr>
            <a:spLocks noChangeArrowheads="1"/>
          </p:cNvSpPr>
          <p:nvPr/>
        </p:nvSpPr>
        <p:spPr bwMode="auto">
          <a:xfrm>
            <a:off x="2987675" y="2000250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0</a:t>
            </a:r>
          </a:p>
        </p:txBody>
      </p:sp>
      <p:sp>
        <p:nvSpPr>
          <p:cNvPr id="677917" name="Rectangle 28"/>
          <p:cNvSpPr>
            <a:spLocks noChangeArrowheads="1"/>
          </p:cNvSpPr>
          <p:nvPr/>
        </p:nvSpPr>
        <p:spPr bwMode="auto">
          <a:xfrm>
            <a:off x="3995738" y="2000250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1</a:t>
            </a:r>
          </a:p>
        </p:txBody>
      </p:sp>
      <p:sp>
        <p:nvSpPr>
          <p:cNvPr id="855069" name="Freeform 29"/>
          <p:cNvSpPr>
            <a:spLocks/>
          </p:cNvSpPr>
          <p:nvPr/>
        </p:nvSpPr>
        <p:spPr bwMode="auto">
          <a:xfrm>
            <a:off x="2625725" y="2359025"/>
            <a:ext cx="2160588" cy="350838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5070" name="Line 30"/>
          <p:cNvSpPr>
            <a:spLocks noChangeShapeType="1"/>
          </p:cNvSpPr>
          <p:nvPr/>
        </p:nvSpPr>
        <p:spPr bwMode="auto">
          <a:xfrm>
            <a:off x="3275013" y="2287588"/>
            <a:ext cx="86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677920" name="Rectangle 31"/>
          <p:cNvSpPr>
            <a:spLocks noChangeArrowheads="1"/>
          </p:cNvSpPr>
          <p:nvPr/>
        </p:nvSpPr>
        <p:spPr bwMode="auto">
          <a:xfrm>
            <a:off x="6084888" y="1927225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4</a:t>
            </a:r>
          </a:p>
        </p:txBody>
      </p:sp>
      <p:sp>
        <p:nvSpPr>
          <p:cNvPr id="677921" name="Rectangle 32"/>
          <p:cNvSpPr>
            <a:spLocks noChangeArrowheads="1"/>
          </p:cNvSpPr>
          <p:nvPr/>
        </p:nvSpPr>
        <p:spPr bwMode="auto">
          <a:xfrm>
            <a:off x="7092950" y="1927225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3</a:t>
            </a:r>
          </a:p>
        </p:txBody>
      </p:sp>
      <p:sp>
        <p:nvSpPr>
          <p:cNvPr id="855073" name="Freeform 33"/>
          <p:cNvSpPr>
            <a:spLocks/>
          </p:cNvSpPr>
          <p:nvPr/>
        </p:nvSpPr>
        <p:spPr bwMode="auto">
          <a:xfrm>
            <a:off x="5722938" y="2286000"/>
            <a:ext cx="2160587" cy="350838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5074" name="Line 34"/>
          <p:cNvSpPr>
            <a:spLocks noChangeShapeType="1"/>
          </p:cNvSpPr>
          <p:nvPr/>
        </p:nvSpPr>
        <p:spPr bwMode="auto">
          <a:xfrm>
            <a:off x="6372225" y="2214563"/>
            <a:ext cx="86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2770188" y="4664075"/>
            <a:ext cx="6048375" cy="925513"/>
            <a:chOff x="1791" y="2575"/>
            <a:chExt cx="3810" cy="583"/>
          </a:xfrm>
        </p:grpSpPr>
        <p:sp>
          <p:nvSpPr>
            <p:cNvPr id="677925" name="Rectangle 36"/>
            <p:cNvSpPr>
              <a:spLocks noChangeArrowheads="1"/>
            </p:cNvSpPr>
            <p:nvPr/>
          </p:nvSpPr>
          <p:spPr bwMode="auto">
            <a:xfrm>
              <a:off x="2019" y="2614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0</a:t>
              </a:r>
            </a:p>
          </p:txBody>
        </p:sp>
        <p:sp>
          <p:nvSpPr>
            <p:cNvPr id="677926" name="Rectangle 37"/>
            <p:cNvSpPr>
              <a:spLocks noChangeArrowheads="1"/>
            </p:cNvSpPr>
            <p:nvPr/>
          </p:nvSpPr>
          <p:spPr bwMode="auto">
            <a:xfrm>
              <a:off x="2654" y="2614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1</a:t>
              </a:r>
            </a:p>
          </p:txBody>
        </p:sp>
        <p:sp>
          <p:nvSpPr>
            <p:cNvPr id="855078" name="Freeform 38"/>
            <p:cNvSpPr>
              <a:spLocks/>
            </p:cNvSpPr>
            <p:nvPr/>
          </p:nvSpPr>
          <p:spPr bwMode="auto">
            <a:xfrm>
              <a:off x="1791" y="2840"/>
              <a:ext cx="1361" cy="221"/>
            </a:xfrm>
            <a:custGeom>
              <a:avLst/>
              <a:gdLst>
                <a:gd name="T0" fmla="*/ 258 w 386"/>
                <a:gd name="T1" fmla="*/ 0 h 311"/>
                <a:gd name="T2" fmla="*/ 285 w 386"/>
                <a:gd name="T3" fmla="*/ 10 h 311"/>
                <a:gd name="T4" fmla="*/ 331 w 386"/>
                <a:gd name="T5" fmla="*/ 55 h 311"/>
                <a:gd name="T6" fmla="*/ 340 w 386"/>
                <a:gd name="T7" fmla="*/ 83 h 311"/>
                <a:gd name="T8" fmla="*/ 359 w 386"/>
                <a:gd name="T9" fmla="*/ 101 h 311"/>
                <a:gd name="T10" fmla="*/ 386 w 386"/>
                <a:gd name="T11" fmla="*/ 202 h 311"/>
                <a:gd name="T12" fmla="*/ 322 w 386"/>
                <a:gd name="T13" fmla="*/ 293 h 311"/>
                <a:gd name="T14" fmla="*/ 267 w 386"/>
                <a:gd name="T15" fmla="*/ 311 h 311"/>
                <a:gd name="T16" fmla="*/ 93 w 386"/>
                <a:gd name="T17" fmla="*/ 293 h 311"/>
                <a:gd name="T18" fmla="*/ 39 w 386"/>
                <a:gd name="T19" fmla="*/ 256 h 311"/>
                <a:gd name="T20" fmla="*/ 11 w 386"/>
                <a:gd name="T21" fmla="*/ 238 h 311"/>
                <a:gd name="T22" fmla="*/ 2 w 386"/>
                <a:gd name="T23" fmla="*/ 211 h 311"/>
                <a:gd name="T24" fmla="*/ 48 w 386"/>
                <a:gd name="T25" fmla="*/ 138 h 311"/>
                <a:gd name="T26" fmla="*/ 93 w 386"/>
                <a:gd name="T27" fmla="*/ 4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311">
                  <a:moveTo>
                    <a:pt x="258" y="0"/>
                  </a:moveTo>
                  <a:cubicBezTo>
                    <a:pt x="267" y="3"/>
                    <a:pt x="277" y="4"/>
                    <a:pt x="285" y="10"/>
                  </a:cubicBezTo>
                  <a:cubicBezTo>
                    <a:pt x="302" y="23"/>
                    <a:pt x="331" y="55"/>
                    <a:pt x="331" y="55"/>
                  </a:cubicBezTo>
                  <a:cubicBezTo>
                    <a:pt x="334" y="64"/>
                    <a:pt x="335" y="75"/>
                    <a:pt x="340" y="83"/>
                  </a:cubicBezTo>
                  <a:cubicBezTo>
                    <a:pt x="345" y="90"/>
                    <a:pt x="355" y="93"/>
                    <a:pt x="359" y="101"/>
                  </a:cubicBezTo>
                  <a:cubicBezTo>
                    <a:pt x="372" y="127"/>
                    <a:pt x="379" y="174"/>
                    <a:pt x="386" y="202"/>
                  </a:cubicBezTo>
                  <a:cubicBezTo>
                    <a:pt x="360" y="267"/>
                    <a:pt x="379" y="236"/>
                    <a:pt x="322" y="293"/>
                  </a:cubicBezTo>
                  <a:cubicBezTo>
                    <a:pt x="308" y="307"/>
                    <a:pt x="267" y="311"/>
                    <a:pt x="267" y="311"/>
                  </a:cubicBezTo>
                  <a:cubicBezTo>
                    <a:pt x="209" y="305"/>
                    <a:pt x="150" y="307"/>
                    <a:pt x="93" y="293"/>
                  </a:cubicBezTo>
                  <a:cubicBezTo>
                    <a:pt x="72" y="288"/>
                    <a:pt x="57" y="268"/>
                    <a:pt x="39" y="256"/>
                  </a:cubicBezTo>
                  <a:cubicBezTo>
                    <a:pt x="30" y="250"/>
                    <a:pt x="11" y="238"/>
                    <a:pt x="11" y="238"/>
                  </a:cubicBezTo>
                  <a:cubicBezTo>
                    <a:pt x="8" y="229"/>
                    <a:pt x="0" y="220"/>
                    <a:pt x="2" y="211"/>
                  </a:cubicBezTo>
                  <a:cubicBezTo>
                    <a:pt x="4" y="196"/>
                    <a:pt x="36" y="149"/>
                    <a:pt x="48" y="138"/>
                  </a:cubicBezTo>
                  <a:cubicBezTo>
                    <a:pt x="73" y="62"/>
                    <a:pt x="65" y="102"/>
                    <a:pt x="93" y="4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5079" name="Line 39"/>
            <p:cNvSpPr>
              <a:spLocks noChangeShapeType="1"/>
            </p:cNvSpPr>
            <p:nvPr/>
          </p:nvSpPr>
          <p:spPr bwMode="auto">
            <a:xfrm>
              <a:off x="2200" y="2795"/>
              <a:ext cx="5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677929" name="Rectangle 40"/>
            <p:cNvSpPr>
              <a:spLocks noChangeArrowheads="1"/>
            </p:cNvSpPr>
            <p:nvPr/>
          </p:nvSpPr>
          <p:spPr bwMode="auto">
            <a:xfrm>
              <a:off x="5238" y="2575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5</a:t>
              </a:r>
            </a:p>
          </p:txBody>
        </p:sp>
        <p:sp>
          <p:nvSpPr>
            <p:cNvPr id="855081" name="Freeform 41"/>
            <p:cNvSpPr>
              <a:spLocks/>
            </p:cNvSpPr>
            <p:nvPr/>
          </p:nvSpPr>
          <p:spPr bwMode="auto">
            <a:xfrm>
              <a:off x="5215" y="2756"/>
              <a:ext cx="386" cy="311"/>
            </a:xfrm>
            <a:custGeom>
              <a:avLst/>
              <a:gdLst>
                <a:gd name="T0" fmla="*/ 258 w 386"/>
                <a:gd name="T1" fmla="*/ 0 h 311"/>
                <a:gd name="T2" fmla="*/ 285 w 386"/>
                <a:gd name="T3" fmla="*/ 10 h 311"/>
                <a:gd name="T4" fmla="*/ 331 w 386"/>
                <a:gd name="T5" fmla="*/ 55 h 311"/>
                <a:gd name="T6" fmla="*/ 340 w 386"/>
                <a:gd name="T7" fmla="*/ 83 h 311"/>
                <a:gd name="T8" fmla="*/ 359 w 386"/>
                <a:gd name="T9" fmla="*/ 101 h 311"/>
                <a:gd name="T10" fmla="*/ 386 w 386"/>
                <a:gd name="T11" fmla="*/ 202 h 311"/>
                <a:gd name="T12" fmla="*/ 322 w 386"/>
                <a:gd name="T13" fmla="*/ 293 h 311"/>
                <a:gd name="T14" fmla="*/ 267 w 386"/>
                <a:gd name="T15" fmla="*/ 311 h 311"/>
                <a:gd name="T16" fmla="*/ 93 w 386"/>
                <a:gd name="T17" fmla="*/ 293 h 311"/>
                <a:gd name="T18" fmla="*/ 39 w 386"/>
                <a:gd name="T19" fmla="*/ 256 h 311"/>
                <a:gd name="T20" fmla="*/ 11 w 386"/>
                <a:gd name="T21" fmla="*/ 238 h 311"/>
                <a:gd name="T22" fmla="*/ 2 w 386"/>
                <a:gd name="T23" fmla="*/ 211 h 311"/>
                <a:gd name="T24" fmla="*/ 48 w 386"/>
                <a:gd name="T25" fmla="*/ 138 h 311"/>
                <a:gd name="T26" fmla="*/ 93 w 386"/>
                <a:gd name="T27" fmla="*/ 4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311">
                  <a:moveTo>
                    <a:pt x="258" y="0"/>
                  </a:moveTo>
                  <a:cubicBezTo>
                    <a:pt x="267" y="3"/>
                    <a:pt x="277" y="4"/>
                    <a:pt x="285" y="10"/>
                  </a:cubicBezTo>
                  <a:cubicBezTo>
                    <a:pt x="302" y="23"/>
                    <a:pt x="331" y="55"/>
                    <a:pt x="331" y="55"/>
                  </a:cubicBezTo>
                  <a:cubicBezTo>
                    <a:pt x="334" y="64"/>
                    <a:pt x="335" y="75"/>
                    <a:pt x="340" y="83"/>
                  </a:cubicBezTo>
                  <a:cubicBezTo>
                    <a:pt x="345" y="90"/>
                    <a:pt x="355" y="93"/>
                    <a:pt x="359" y="101"/>
                  </a:cubicBezTo>
                  <a:cubicBezTo>
                    <a:pt x="372" y="127"/>
                    <a:pt x="379" y="174"/>
                    <a:pt x="386" y="202"/>
                  </a:cubicBezTo>
                  <a:cubicBezTo>
                    <a:pt x="360" y="267"/>
                    <a:pt x="379" y="236"/>
                    <a:pt x="322" y="293"/>
                  </a:cubicBezTo>
                  <a:cubicBezTo>
                    <a:pt x="308" y="307"/>
                    <a:pt x="267" y="311"/>
                    <a:pt x="267" y="311"/>
                  </a:cubicBezTo>
                  <a:cubicBezTo>
                    <a:pt x="209" y="305"/>
                    <a:pt x="150" y="307"/>
                    <a:pt x="93" y="293"/>
                  </a:cubicBezTo>
                  <a:cubicBezTo>
                    <a:pt x="72" y="288"/>
                    <a:pt x="57" y="268"/>
                    <a:pt x="39" y="256"/>
                  </a:cubicBezTo>
                  <a:cubicBezTo>
                    <a:pt x="30" y="250"/>
                    <a:pt x="11" y="238"/>
                    <a:pt x="11" y="238"/>
                  </a:cubicBezTo>
                  <a:cubicBezTo>
                    <a:pt x="8" y="229"/>
                    <a:pt x="0" y="220"/>
                    <a:pt x="2" y="211"/>
                  </a:cubicBezTo>
                  <a:cubicBezTo>
                    <a:pt x="4" y="196"/>
                    <a:pt x="36" y="149"/>
                    <a:pt x="48" y="138"/>
                  </a:cubicBezTo>
                  <a:cubicBezTo>
                    <a:pt x="73" y="62"/>
                    <a:pt x="65" y="102"/>
                    <a:pt x="93" y="4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677931" name="Rectangle 42"/>
            <p:cNvSpPr>
              <a:spLocks noChangeArrowheads="1"/>
            </p:cNvSpPr>
            <p:nvPr/>
          </p:nvSpPr>
          <p:spPr bwMode="auto">
            <a:xfrm>
              <a:off x="3969" y="2659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2</a:t>
              </a:r>
            </a:p>
          </p:txBody>
        </p:sp>
        <p:sp>
          <p:nvSpPr>
            <p:cNvPr id="677932" name="Rectangle 43"/>
            <p:cNvSpPr>
              <a:spLocks noChangeArrowheads="1"/>
            </p:cNvSpPr>
            <p:nvPr/>
          </p:nvSpPr>
          <p:spPr bwMode="auto">
            <a:xfrm>
              <a:off x="3379" y="2659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4</a:t>
              </a:r>
            </a:p>
          </p:txBody>
        </p:sp>
        <p:sp>
          <p:nvSpPr>
            <p:cNvPr id="677933" name="Rectangle 44"/>
            <p:cNvSpPr>
              <a:spLocks noChangeArrowheads="1"/>
            </p:cNvSpPr>
            <p:nvPr/>
          </p:nvSpPr>
          <p:spPr bwMode="auto">
            <a:xfrm>
              <a:off x="4628" y="2659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3</a:t>
              </a:r>
            </a:p>
          </p:txBody>
        </p:sp>
        <p:sp>
          <p:nvSpPr>
            <p:cNvPr id="855085" name="Line 45"/>
            <p:cNvSpPr>
              <a:spLocks noChangeShapeType="1"/>
            </p:cNvSpPr>
            <p:nvPr/>
          </p:nvSpPr>
          <p:spPr bwMode="auto">
            <a:xfrm>
              <a:off x="4174" y="2840"/>
              <a:ext cx="5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grpSp>
          <p:nvGrpSpPr>
            <p:cNvPr id="70686" name="Group 46"/>
            <p:cNvGrpSpPr>
              <a:grpSpLocks/>
            </p:cNvGrpSpPr>
            <p:nvPr/>
          </p:nvGrpSpPr>
          <p:grpSpPr bwMode="auto">
            <a:xfrm>
              <a:off x="3515" y="2931"/>
              <a:ext cx="1270" cy="227"/>
              <a:chOff x="3515" y="2886"/>
              <a:chExt cx="1270" cy="227"/>
            </a:xfrm>
          </p:grpSpPr>
          <p:sp>
            <p:nvSpPr>
              <p:cNvPr id="855087" name="Line 47"/>
              <p:cNvSpPr>
                <a:spLocks noChangeShapeType="1"/>
              </p:cNvSpPr>
              <p:nvPr/>
            </p:nvSpPr>
            <p:spPr bwMode="auto">
              <a:xfrm>
                <a:off x="4785" y="2931"/>
                <a:ext cx="0" cy="1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5088" name="Line 48"/>
              <p:cNvSpPr>
                <a:spLocks noChangeShapeType="1"/>
              </p:cNvSpPr>
              <p:nvPr/>
            </p:nvSpPr>
            <p:spPr bwMode="auto">
              <a:xfrm flipH="1">
                <a:off x="3515" y="3113"/>
                <a:ext cx="127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5089" name="Line 49"/>
              <p:cNvSpPr>
                <a:spLocks noChangeShapeType="1"/>
              </p:cNvSpPr>
              <p:nvPr/>
            </p:nvSpPr>
            <p:spPr bwMode="auto">
              <a:xfrm flipV="1">
                <a:off x="3515" y="2886"/>
                <a:ext cx="0" cy="2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</p:grpSp>
        <p:sp>
          <p:nvSpPr>
            <p:cNvPr id="855090" name="Line 50"/>
            <p:cNvSpPr>
              <a:spLocks noChangeShapeType="1"/>
            </p:cNvSpPr>
            <p:nvPr/>
          </p:nvSpPr>
          <p:spPr bwMode="auto">
            <a:xfrm>
              <a:off x="3606" y="2840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0D9BCD-0706-BA81-B90A-74B81B91B811}"/>
              </a:ext>
            </a:extLst>
          </p:cNvPr>
          <p:cNvSpPr txBox="1"/>
          <p:nvPr/>
        </p:nvSpPr>
        <p:spPr>
          <a:xfrm>
            <a:off x="3923928" y="5805264"/>
            <a:ext cx="222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修改根节点</a:t>
            </a:r>
            <a:endParaRPr lang="en-US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6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188913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UNION/FIND algorithm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36513" y="4494213"/>
            <a:ext cx="4032251" cy="2319337"/>
            <a:chOff x="-68" y="754"/>
            <a:chExt cx="2540" cy="1461"/>
          </a:xfrm>
        </p:grpSpPr>
        <p:sp>
          <p:nvSpPr>
            <p:cNvPr id="71728" name="Text Box 4"/>
            <p:cNvSpPr txBox="1">
              <a:spLocks noChangeArrowheads="1"/>
            </p:cNvSpPr>
            <p:nvPr/>
          </p:nvSpPr>
          <p:spPr bwMode="auto">
            <a:xfrm>
              <a:off x="212" y="776"/>
              <a:ext cx="10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root</a:t>
              </a:r>
            </a:p>
          </p:txBody>
        </p:sp>
        <p:sp>
          <p:nvSpPr>
            <p:cNvPr id="71729" name="Text Box 5"/>
            <p:cNvSpPr txBox="1">
              <a:spLocks noChangeArrowheads="1"/>
            </p:cNvSpPr>
            <p:nvPr/>
          </p:nvSpPr>
          <p:spPr bwMode="auto">
            <a:xfrm>
              <a:off x="748" y="754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00444</a:t>
              </a: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71730" name="Text Box 6"/>
            <p:cNvSpPr txBox="1">
              <a:spLocks noChangeArrowheads="1"/>
            </p:cNvSpPr>
            <p:nvPr/>
          </p:nvSpPr>
          <p:spPr bwMode="auto">
            <a:xfrm>
              <a:off x="204" y="1184"/>
              <a:ext cx="12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next</a:t>
              </a:r>
            </a:p>
          </p:txBody>
        </p:sp>
        <p:sp>
          <p:nvSpPr>
            <p:cNvPr id="71731" name="Text Box 7"/>
            <p:cNvSpPr txBox="1">
              <a:spLocks noChangeArrowheads="1"/>
            </p:cNvSpPr>
            <p:nvPr/>
          </p:nvSpPr>
          <p:spPr bwMode="auto">
            <a:xfrm>
              <a:off x="748" y="1162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5</a:t>
              </a:r>
              <a:r>
                <a:rPr kumimoji="1" lang="en-US" altLang="zh-CN" sz="2800">
                  <a:latin typeface="Times New Roman" charset="0"/>
                </a:rPr>
                <a:t>0342</a:t>
              </a: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71732" name="Text Box 8"/>
            <p:cNvSpPr txBox="1">
              <a:spLocks noChangeArrowheads="1"/>
            </p:cNvSpPr>
            <p:nvPr/>
          </p:nvSpPr>
          <p:spPr bwMode="auto">
            <a:xfrm>
              <a:off x="50" y="1547"/>
              <a:ext cx="13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length</a:t>
              </a:r>
            </a:p>
          </p:txBody>
        </p:sp>
        <p:sp>
          <p:nvSpPr>
            <p:cNvPr id="71733" name="Text Box 9"/>
            <p:cNvSpPr txBox="1">
              <a:spLocks noChangeArrowheads="1"/>
            </p:cNvSpPr>
            <p:nvPr/>
          </p:nvSpPr>
          <p:spPr bwMode="auto">
            <a:xfrm>
              <a:off x="748" y="1525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3</a:t>
              </a:r>
              <a:r>
                <a:rPr kumimoji="1" lang="en-US" altLang="zh-CN" sz="2800">
                  <a:latin typeface="Times New Roman" charset="0"/>
                </a:rPr>
                <a:t>11131</a:t>
              </a:r>
            </a:p>
          </p:txBody>
        </p:sp>
        <p:sp>
          <p:nvSpPr>
            <p:cNvPr id="71734" name="Text Box 10"/>
            <p:cNvSpPr txBox="1">
              <a:spLocks noChangeArrowheads="1"/>
            </p:cNvSpPr>
            <p:nvPr/>
          </p:nvSpPr>
          <p:spPr bwMode="auto">
            <a:xfrm>
              <a:off x="-68" y="1842"/>
              <a:ext cx="195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vertices</a:t>
              </a:r>
            </a:p>
          </p:txBody>
        </p:sp>
        <p:sp>
          <p:nvSpPr>
            <p:cNvPr id="71735" name="Text Box 11"/>
            <p:cNvSpPr txBox="1">
              <a:spLocks noChangeArrowheads="1"/>
            </p:cNvSpPr>
            <p:nvPr/>
          </p:nvSpPr>
          <p:spPr bwMode="auto">
            <a:xfrm>
              <a:off x="748" y="1888"/>
              <a:ext cx="17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012345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130550" y="4854575"/>
            <a:ext cx="5113338" cy="863600"/>
            <a:chOff x="1972" y="2932"/>
            <a:chExt cx="3221" cy="544"/>
          </a:xfrm>
        </p:grpSpPr>
        <p:sp>
          <p:nvSpPr>
            <p:cNvPr id="678926" name="Rectangle 13"/>
            <p:cNvSpPr>
              <a:spLocks noChangeArrowheads="1"/>
            </p:cNvSpPr>
            <p:nvPr/>
          </p:nvSpPr>
          <p:spPr bwMode="auto">
            <a:xfrm>
              <a:off x="2562" y="2932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2</a:t>
              </a:r>
            </a:p>
          </p:txBody>
        </p:sp>
        <p:sp>
          <p:nvSpPr>
            <p:cNvPr id="678927" name="Rectangle 14"/>
            <p:cNvSpPr>
              <a:spLocks noChangeArrowheads="1"/>
            </p:cNvSpPr>
            <p:nvPr/>
          </p:nvSpPr>
          <p:spPr bwMode="auto">
            <a:xfrm>
              <a:off x="1972" y="2932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4</a:t>
              </a:r>
            </a:p>
          </p:txBody>
        </p:sp>
        <p:sp>
          <p:nvSpPr>
            <p:cNvPr id="678928" name="Rectangle 15"/>
            <p:cNvSpPr>
              <a:spLocks noChangeArrowheads="1"/>
            </p:cNvSpPr>
            <p:nvPr/>
          </p:nvSpPr>
          <p:spPr bwMode="auto">
            <a:xfrm>
              <a:off x="3221" y="2932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3</a:t>
              </a:r>
            </a:p>
          </p:txBody>
        </p:sp>
        <p:sp>
          <p:nvSpPr>
            <p:cNvPr id="856080" name="Line 16"/>
            <p:cNvSpPr>
              <a:spLocks noChangeShapeType="1"/>
            </p:cNvSpPr>
            <p:nvPr/>
          </p:nvSpPr>
          <p:spPr bwMode="auto">
            <a:xfrm>
              <a:off x="2767" y="3113"/>
              <a:ext cx="5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grpSp>
          <p:nvGrpSpPr>
            <p:cNvPr id="71714" name="Group 17"/>
            <p:cNvGrpSpPr>
              <a:grpSpLocks/>
            </p:cNvGrpSpPr>
            <p:nvPr/>
          </p:nvGrpSpPr>
          <p:grpSpPr bwMode="auto">
            <a:xfrm>
              <a:off x="2108" y="3204"/>
              <a:ext cx="1270" cy="227"/>
              <a:chOff x="3515" y="2886"/>
              <a:chExt cx="1270" cy="227"/>
            </a:xfrm>
          </p:grpSpPr>
          <p:sp>
            <p:nvSpPr>
              <p:cNvPr id="856082" name="Line 18"/>
              <p:cNvSpPr>
                <a:spLocks noChangeShapeType="1"/>
              </p:cNvSpPr>
              <p:nvPr/>
            </p:nvSpPr>
            <p:spPr bwMode="auto">
              <a:xfrm>
                <a:off x="4785" y="2931"/>
                <a:ext cx="0" cy="1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6083" name="Line 19"/>
              <p:cNvSpPr>
                <a:spLocks noChangeShapeType="1"/>
              </p:cNvSpPr>
              <p:nvPr/>
            </p:nvSpPr>
            <p:spPr bwMode="auto">
              <a:xfrm flipH="1">
                <a:off x="3515" y="3113"/>
                <a:ext cx="127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6084" name="Line 20"/>
              <p:cNvSpPr>
                <a:spLocks noChangeShapeType="1"/>
              </p:cNvSpPr>
              <p:nvPr/>
            </p:nvSpPr>
            <p:spPr bwMode="auto">
              <a:xfrm flipV="1">
                <a:off x="3515" y="2886"/>
                <a:ext cx="0" cy="2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</p:grpSp>
        <p:sp>
          <p:nvSpPr>
            <p:cNvPr id="856085" name="Line 21"/>
            <p:cNvSpPr>
              <a:spLocks noChangeShapeType="1"/>
            </p:cNvSpPr>
            <p:nvPr/>
          </p:nvSpPr>
          <p:spPr bwMode="auto">
            <a:xfrm>
              <a:off x="2199" y="3113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678935" name="Rectangle 22"/>
            <p:cNvSpPr>
              <a:spLocks noChangeArrowheads="1"/>
            </p:cNvSpPr>
            <p:nvPr/>
          </p:nvSpPr>
          <p:spPr bwMode="auto">
            <a:xfrm>
              <a:off x="4262" y="2977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5</a:t>
              </a:r>
            </a:p>
          </p:txBody>
        </p:sp>
        <p:sp>
          <p:nvSpPr>
            <p:cNvPr id="678936" name="Rectangle 23"/>
            <p:cNvSpPr>
              <a:spLocks noChangeArrowheads="1"/>
            </p:cNvSpPr>
            <p:nvPr/>
          </p:nvSpPr>
          <p:spPr bwMode="auto">
            <a:xfrm>
              <a:off x="3672" y="2977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0</a:t>
              </a:r>
            </a:p>
          </p:txBody>
        </p:sp>
        <p:sp>
          <p:nvSpPr>
            <p:cNvPr id="678937" name="Rectangle 24"/>
            <p:cNvSpPr>
              <a:spLocks noChangeArrowheads="1"/>
            </p:cNvSpPr>
            <p:nvPr/>
          </p:nvSpPr>
          <p:spPr bwMode="auto">
            <a:xfrm>
              <a:off x="4921" y="2977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1</a:t>
              </a:r>
            </a:p>
          </p:txBody>
        </p:sp>
        <p:sp>
          <p:nvSpPr>
            <p:cNvPr id="856089" name="Line 25"/>
            <p:cNvSpPr>
              <a:spLocks noChangeShapeType="1"/>
            </p:cNvSpPr>
            <p:nvPr/>
          </p:nvSpPr>
          <p:spPr bwMode="auto">
            <a:xfrm>
              <a:off x="4467" y="3158"/>
              <a:ext cx="5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grpSp>
          <p:nvGrpSpPr>
            <p:cNvPr id="71720" name="Group 26"/>
            <p:cNvGrpSpPr>
              <a:grpSpLocks/>
            </p:cNvGrpSpPr>
            <p:nvPr/>
          </p:nvGrpSpPr>
          <p:grpSpPr bwMode="auto">
            <a:xfrm>
              <a:off x="3808" y="3249"/>
              <a:ext cx="1270" cy="227"/>
              <a:chOff x="3515" y="2886"/>
              <a:chExt cx="1270" cy="227"/>
            </a:xfrm>
          </p:grpSpPr>
          <p:sp>
            <p:nvSpPr>
              <p:cNvPr id="856091" name="Line 27"/>
              <p:cNvSpPr>
                <a:spLocks noChangeShapeType="1"/>
              </p:cNvSpPr>
              <p:nvPr/>
            </p:nvSpPr>
            <p:spPr bwMode="auto">
              <a:xfrm>
                <a:off x="4785" y="2931"/>
                <a:ext cx="0" cy="1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6092" name="Line 28"/>
              <p:cNvSpPr>
                <a:spLocks noChangeShapeType="1"/>
              </p:cNvSpPr>
              <p:nvPr/>
            </p:nvSpPr>
            <p:spPr bwMode="auto">
              <a:xfrm flipH="1">
                <a:off x="3515" y="3113"/>
                <a:ext cx="127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6093" name="Line 29"/>
              <p:cNvSpPr>
                <a:spLocks noChangeShapeType="1"/>
              </p:cNvSpPr>
              <p:nvPr/>
            </p:nvSpPr>
            <p:spPr bwMode="auto">
              <a:xfrm flipV="1">
                <a:off x="3515" y="2886"/>
                <a:ext cx="0" cy="2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</p:grpSp>
        <p:sp>
          <p:nvSpPr>
            <p:cNvPr id="856094" name="Line 30"/>
            <p:cNvSpPr>
              <a:spLocks noChangeShapeType="1"/>
            </p:cNvSpPr>
            <p:nvPr/>
          </p:nvSpPr>
          <p:spPr bwMode="auto">
            <a:xfrm>
              <a:off x="3899" y="3158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</p:grpSp>
      <p:sp>
        <p:nvSpPr>
          <p:cNvPr id="678944" name="Rectangle 31"/>
          <p:cNvSpPr>
            <a:spLocks noChangeArrowheads="1"/>
          </p:cNvSpPr>
          <p:nvPr/>
        </p:nvSpPr>
        <p:spPr bwMode="auto">
          <a:xfrm>
            <a:off x="3133725" y="2190750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0</a:t>
            </a:r>
          </a:p>
        </p:txBody>
      </p:sp>
      <p:sp>
        <p:nvSpPr>
          <p:cNvPr id="678945" name="Rectangle 32"/>
          <p:cNvSpPr>
            <a:spLocks noChangeArrowheads="1"/>
          </p:cNvSpPr>
          <p:nvPr/>
        </p:nvSpPr>
        <p:spPr bwMode="auto">
          <a:xfrm>
            <a:off x="4141788" y="2190750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1</a:t>
            </a:r>
          </a:p>
        </p:txBody>
      </p:sp>
      <p:sp>
        <p:nvSpPr>
          <p:cNvPr id="856097" name="Freeform 33"/>
          <p:cNvSpPr>
            <a:spLocks/>
          </p:cNvSpPr>
          <p:nvPr/>
        </p:nvSpPr>
        <p:spPr bwMode="auto">
          <a:xfrm>
            <a:off x="2771775" y="2549525"/>
            <a:ext cx="2160588" cy="350838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6098" name="Line 34"/>
          <p:cNvSpPr>
            <a:spLocks noChangeShapeType="1"/>
          </p:cNvSpPr>
          <p:nvPr/>
        </p:nvSpPr>
        <p:spPr bwMode="auto">
          <a:xfrm>
            <a:off x="3421063" y="2478088"/>
            <a:ext cx="86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678948" name="Rectangle 35"/>
          <p:cNvSpPr>
            <a:spLocks noChangeArrowheads="1"/>
          </p:cNvSpPr>
          <p:nvPr/>
        </p:nvSpPr>
        <p:spPr bwMode="auto">
          <a:xfrm>
            <a:off x="8243888" y="2128838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5</a:t>
            </a:r>
          </a:p>
        </p:txBody>
      </p:sp>
      <p:sp>
        <p:nvSpPr>
          <p:cNvPr id="856100" name="Freeform 36"/>
          <p:cNvSpPr>
            <a:spLocks/>
          </p:cNvSpPr>
          <p:nvPr/>
        </p:nvSpPr>
        <p:spPr bwMode="auto">
          <a:xfrm>
            <a:off x="8207375" y="2416175"/>
            <a:ext cx="612775" cy="493713"/>
          </a:xfrm>
          <a:custGeom>
            <a:avLst/>
            <a:gdLst>
              <a:gd name="T0" fmla="*/ 258 w 386"/>
              <a:gd name="T1" fmla="*/ 0 h 311"/>
              <a:gd name="T2" fmla="*/ 285 w 386"/>
              <a:gd name="T3" fmla="*/ 10 h 311"/>
              <a:gd name="T4" fmla="*/ 331 w 386"/>
              <a:gd name="T5" fmla="*/ 55 h 311"/>
              <a:gd name="T6" fmla="*/ 340 w 386"/>
              <a:gd name="T7" fmla="*/ 83 h 311"/>
              <a:gd name="T8" fmla="*/ 359 w 386"/>
              <a:gd name="T9" fmla="*/ 101 h 311"/>
              <a:gd name="T10" fmla="*/ 386 w 386"/>
              <a:gd name="T11" fmla="*/ 202 h 311"/>
              <a:gd name="T12" fmla="*/ 322 w 386"/>
              <a:gd name="T13" fmla="*/ 293 h 311"/>
              <a:gd name="T14" fmla="*/ 267 w 386"/>
              <a:gd name="T15" fmla="*/ 311 h 311"/>
              <a:gd name="T16" fmla="*/ 93 w 386"/>
              <a:gd name="T17" fmla="*/ 293 h 311"/>
              <a:gd name="T18" fmla="*/ 39 w 386"/>
              <a:gd name="T19" fmla="*/ 256 h 311"/>
              <a:gd name="T20" fmla="*/ 11 w 386"/>
              <a:gd name="T21" fmla="*/ 238 h 311"/>
              <a:gd name="T22" fmla="*/ 2 w 386"/>
              <a:gd name="T23" fmla="*/ 211 h 311"/>
              <a:gd name="T24" fmla="*/ 48 w 386"/>
              <a:gd name="T25" fmla="*/ 138 h 311"/>
              <a:gd name="T26" fmla="*/ 93 w 386"/>
              <a:gd name="T27" fmla="*/ 46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6" h="311">
                <a:moveTo>
                  <a:pt x="258" y="0"/>
                </a:moveTo>
                <a:cubicBezTo>
                  <a:pt x="267" y="3"/>
                  <a:pt x="277" y="4"/>
                  <a:pt x="285" y="10"/>
                </a:cubicBezTo>
                <a:cubicBezTo>
                  <a:pt x="302" y="23"/>
                  <a:pt x="331" y="55"/>
                  <a:pt x="331" y="55"/>
                </a:cubicBezTo>
                <a:cubicBezTo>
                  <a:pt x="334" y="64"/>
                  <a:pt x="335" y="75"/>
                  <a:pt x="340" y="83"/>
                </a:cubicBezTo>
                <a:cubicBezTo>
                  <a:pt x="345" y="90"/>
                  <a:pt x="355" y="93"/>
                  <a:pt x="359" y="101"/>
                </a:cubicBezTo>
                <a:cubicBezTo>
                  <a:pt x="372" y="127"/>
                  <a:pt x="379" y="174"/>
                  <a:pt x="386" y="202"/>
                </a:cubicBezTo>
                <a:cubicBezTo>
                  <a:pt x="360" y="267"/>
                  <a:pt x="379" y="236"/>
                  <a:pt x="322" y="293"/>
                </a:cubicBezTo>
                <a:cubicBezTo>
                  <a:pt x="308" y="307"/>
                  <a:pt x="267" y="311"/>
                  <a:pt x="267" y="311"/>
                </a:cubicBezTo>
                <a:cubicBezTo>
                  <a:pt x="209" y="305"/>
                  <a:pt x="150" y="307"/>
                  <a:pt x="93" y="293"/>
                </a:cubicBezTo>
                <a:cubicBezTo>
                  <a:pt x="72" y="288"/>
                  <a:pt x="57" y="268"/>
                  <a:pt x="39" y="256"/>
                </a:cubicBezTo>
                <a:cubicBezTo>
                  <a:pt x="30" y="250"/>
                  <a:pt x="11" y="238"/>
                  <a:pt x="11" y="238"/>
                </a:cubicBezTo>
                <a:cubicBezTo>
                  <a:pt x="8" y="229"/>
                  <a:pt x="0" y="220"/>
                  <a:pt x="2" y="211"/>
                </a:cubicBezTo>
                <a:cubicBezTo>
                  <a:pt x="4" y="196"/>
                  <a:pt x="36" y="149"/>
                  <a:pt x="48" y="138"/>
                </a:cubicBezTo>
                <a:cubicBezTo>
                  <a:pt x="73" y="62"/>
                  <a:pt x="65" y="102"/>
                  <a:pt x="93" y="4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grpSp>
        <p:nvGrpSpPr>
          <p:cNvPr id="71690" name="Group 37"/>
          <p:cNvGrpSpPr>
            <a:grpSpLocks/>
          </p:cNvGrpSpPr>
          <p:nvPr/>
        </p:nvGrpSpPr>
        <p:grpSpPr bwMode="auto">
          <a:xfrm>
            <a:off x="-107950" y="1960563"/>
            <a:ext cx="3960813" cy="2260600"/>
            <a:chOff x="-23" y="2469"/>
            <a:chExt cx="2495" cy="1424"/>
          </a:xfrm>
        </p:grpSpPr>
        <p:grpSp>
          <p:nvGrpSpPr>
            <p:cNvPr id="71701" name="Group 38"/>
            <p:cNvGrpSpPr>
              <a:grpSpLocks/>
            </p:cNvGrpSpPr>
            <p:nvPr/>
          </p:nvGrpSpPr>
          <p:grpSpPr bwMode="auto">
            <a:xfrm>
              <a:off x="-23" y="2469"/>
              <a:ext cx="1955" cy="1415"/>
              <a:chOff x="68" y="2469"/>
              <a:chExt cx="1955" cy="1415"/>
            </a:xfrm>
          </p:grpSpPr>
          <p:sp>
            <p:nvSpPr>
              <p:cNvPr id="71703" name="Text Box 39"/>
              <p:cNvSpPr txBox="1">
                <a:spLocks noChangeArrowheads="1"/>
              </p:cNvSpPr>
              <p:nvPr/>
            </p:nvSpPr>
            <p:spPr bwMode="auto">
              <a:xfrm>
                <a:off x="348" y="2491"/>
                <a:ext cx="103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root</a:t>
                </a:r>
              </a:p>
            </p:txBody>
          </p:sp>
          <p:sp>
            <p:nvSpPr>
              <p:cNvPr id="71704" name="Text Box 40"/>
              <p:cNvSpPr txBox="1">
                <a:spLocks noChangeArrowheads="1"/>
              </p:cNvSpPr>
              <p:nvPr/>
            </p:nvSpPr>
            <p:spPr bwMode="auto">
              <a:xfrm>
                <a:off x="884" y="2469"/>
                <a:ext cx="817" cy="333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004445</a:t>
                </a:r>
              </a:p>
            </p:txBody>
          </p:sp>
          <p:sp>
            <p:nvSpPr>
              <p:cNvPr id="71705" name="Text Box 41"/>
              <p:cNvSpPr txBox="1">
                <a:spLocks noChangeArrowheads="1"/>
              </p:cNvSpPr>
              <p:nvPr/>
            </p:nvSpPr>
            <p:spPr bwMode="auto">
              <a:xfrm>
                <a:off x="340" y="2899"/>
                <a:ext cx="126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next</a:t>
                </a:r>
              </a:p>
            </p:txBody>
          </p:sp>
          <p:sp>
            <p:nvSpPr>
              <p:cNvPr id="71706" name="Text Box 42"/>
              <p:cNvSpPr txBox="1">
                <a:spLocks noChangeArrowheads="1"/>
              </p:cNvSpPr>
              <p:nvPr/>
            </p:nvSpPr>
            <p:spPr bwMode="auto">
              <a:xfrm>
                <a:off x="884" y="2877"/>
                <a:ext cx="817" cy="333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103425</a:t>
                </a:r>
              </a:p>
            </p:txBody>
          </p:sp>
          <p:sp>
            <p:nvSpPr>
              <p:cNvPr id="71707" name="Text Box 43"/>
              <p:cNvSpPr txBox="1">
                <a:spLocks noChangeArrowheads="1"/>
              </p:cNvSpPr>
              <p:nvPr/>
            </p:nvSpPr>
            <p:spPr bwMode="auto">
              <a:xfrm>
                <a:off x="186" y="3262"/>
                <a:ext cx="137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length</a:t>
                </a:r>
              </a:p>
            </p:txBody>
          </p:sp>
          <p:sp>
            <p:nvSpPr>
              <p:cNvPr id="71708" name="Text Box 44"/>
              <p:cNvSpPr txBox="1">
                <a:spLocks noChangeArrowheads="1"/>
              </p:cNvSpPr>
              <p:nvPr/>
            </p:nvSpPr>
            <p:spPr bwMode="auto">
              <a:xfrm>
                <a:off x="884" y="3240"/>
                <a:ext cx="817" cy="333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211131</a:t>
                </a:r>
              </a:p>
            </p:txBody>
          </p:sp>
          <p:sp>
            <p:nvSpPr>
              <p:cNvPr id="71709" name="Text Box 45"/>
              <p:cNvSpPr txBox="1">
                <a:spLocks noChangeArrowheads="1"/>
              </p:cNvSpPr>
              <p:nvPr/>
            </p:nvSpPr>
            <p:spPr bwMode="auto">
              <a:xfrm>
                <a:off x="68" y="3557"/>
                <a:ext cx="195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2pPr>
                <a:lvl3pPr marL="11430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3pPr>
                <a:lvl4pPr marL="16002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4pPr>
                <a:lvl5pPr marL="2057400" indent="-228600" eaLnBrk="0" hangingPunct="0"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003366"/>
                    </a:solidFill>
                    <a:latin typeface="Arial" charset="0"/>
                    <a:ea typeface="宋体" charset="0"/>
                    <a:cs typeface="宋体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>
                    <a:latin typeface="Times New Roman" charset="0"/>
                  </a:rPr>
                  <a:t>vertices</a:t>
                </a:r>
              </a:p>
            </p:txBody>
          </p:sp>
        </p:grpSp>
        <p:sp>
          <p:nvSpPr>
            <p:cNvPr id="71702" name="Text Box 46"/>
            <p:cNvSpPr txBox="1">
              <a:spLocks noChangeArrowheads="1"/>
            </p:cNvSpPr>
            <p:nvPr/>
          </p:nvSpPr>
          <p:spPr bwMode="auto">
            <a:xfrm>
              <a:off x="748" y="3566"/>
              <a:ext cx="17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012345</a:t>
              </a:r>
            </a:p>
          </p:txBody>
        </p:sp>
      </p:grpSp>
      <p:sp>
        <p:nvSpPr>
          <p:cNvPr id="856111" name="Text Box 47"/>
          <p:cNvSpPr txBox="1">
            <a:spLocks noChangeArrowheads="1"/>
          </p:cNvSpPr>
          <p:nvPr/>
        </p:nvSpPr>
        <p:spPr bwMode="auto">
          <a:xfrm>
            <a:off x="3421063" y="3486150"/>
            <a:ext cx="1943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latin typeface="Times New Roman" charset="0"/>
              </a:rPr>
              <a:t>union(0,5)</a:t>
            </a:r>
          </a:p>
        </p:txBody>
      </p:sp>
      <p:sp>
        <p:nvSpPr>
          <p:cNvPr id="678961" name="Rectangle 48"/>
          <p:cNvSpPr>
            <a:spLocks noChangeArrowheads="1"/>
          </p:cNvSpPr>
          <p:nvPr/>
        </p:nvSpPr>
        <p:spPr bwMode="auto">
          <a:xfrm>
            <a:off x="6229350" y="2262188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2</a:t>
            </a:r>
          </a:p>
        </p:txBody>
      </p:sp>
      <p:sp>
        <p:nvSpPr>
          <p:cNvPr id="678962" name="Rectangle 49"/>
          <p:cNvSpPr>
            <a:spLocks noChangeArrowheads="1"/>
          </p:cNvSpPr>
          <p:nvPr/>
        </p:nvSpPr>
        <p:spPr bwMode="auto">
          <a:xfrm>
            <a:off x="5292725" y="2262188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4</a:t>
            </a:r>
          </a:p>
        </p:txBody>
      </p:sp>
      <p:sp>
        <p:nvSpPr>
          <p:cNvPr id="678963" name="Rectangle 50"/>
          <p:cNvSpPr>
            <a:spLocks noChangeArrowheads="1"/>
          </p:cNvSpPr>
          <p:nvPr/>
        </p:nvSpPr>
        <p:spPr bwMode="auto">
          <a:xfrm>
            <a:off x="7275513" y="2262188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3</a:t>
            </a:r>
          </a:p>
        </p:txBody>
      </p:sp>
      <p:sp>
        <p:nvSpPr>
          <p:cNvPr id="856115" name="Line 51"/>
          <p:cNvSpPr>
            <a:spLocks noChangeShapeType="1"/>
          </p:cNvSpPr>
          <p:nvPr/>
        </p:nvSpPr>
        <p:spPr bwMode="auto">
          <a:xfrm>
            <a:off x="6554788" y="2549525"/>
            <a:ext cx="86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grpSp>
        <p:nvGrpSpPr>
          <p:cNvPr id="71696" name="Group 52"/>
          <p:cNvGrpSpPr>
            <a:grpSpLocks/>
          </p:cNvGrpSpPr>
          <p:nvPr/>
        </p:nvGrpSpPr>
        <p:grpSpPr bwMode="auto">
          <a:xfrm>
            <a:off x="5508625" y="2693988"/>
            <a:ext cx="2016125" cy="360362"/>
            <a:chOff x="3515" y="2886"/>
            <a:chExt cx="1270" cy="227"/>
          </a:xfrm>
        </p:grpSpPr>
        <p:sp>
          <p:nvSpPr>
            <p:cNvPr id="856117" name="Line 53"/>
            <p:cNvSpPr>
              <a:spLocks noChangeShapeType="1"/>
            </p:cNvSpPr>
            <p:nvPr/>
          </p:nvSpPr>
          <p:spPr bwMode="auto">
            <a:xfrm>
              <a:off x="4785" y="2931"/>
              <a:ext cx="0" cy="1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6118" name="Line 54"/>
            <p:cNvSpPr>
              <a:spLocks noChangeShapeType="1"/>
            </p:cNvSpPr>
            <p:nvPr/>
          </p:nvSpPr>
          <p:spPr bwMode="auto">
            <a:xfrm flipH="1">
              <a:off x="3515" y="3113"/>
              <a:ext cx="12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6119" name="Line 55"/>
            <p:cNvSpPr>
              <a:spLocks noChangeShapeType="1"/>
            </p:cNvSpPr>
            <p:nvPr/>
          </p:nvSpPr>
          <p:spPr bwMode="auto">
            <a:xfrm flipV="1">
              <a:off x="3515" y="2886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</p:grpSp>
      <p:sp>
        <p:nvSpPr>
          <p:cNvPr id="856120" name="Line 56"/>
          <p:cNvSpPr>
            <a:spLocks noChangeShapeType="1"/>
          </p:cNvSpPr>
          <p:nvPr/>
        </p:nvSpPr>
        <p:spPr bwMode="auto">
          <a:xfrm>
            <a:off x="5653088" y="2549525"/>
            <a:ext cx="719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1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115888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UNION/FIND algorithm</a:t>
            </a:r>
          </a:p>
        </p:txBody>
      </p:sp>
      <p:grpSp>
        <p:nvGrpSpPr>
          <p:cNvPr id="72706" name="Group 3"/>
          <p:cNvGrpSpPr>
            <a:grpSpLocks/>
          </p:cNvGrpSpPr>
          <p:nvPr/>
        </p:nvGrpSpPr>
        <p:grpSpPr bwMode="auto">
          <a:xfrm>
            <a:off x="107950" y="1757363"/>
            <a:ext cx="4032250" cy="2319337"/>
            <a:chOff x="-68" y="754"/>
            <a:chExt cx="2540" cy="1461"/>
          </a:xfrm>
        </p:grpSpPr>
        <p:sp>
          <p:nvSpPr>
            <p:cNvPr id="72760" name="Text Box 4"/>
            <p:cNvSpPr txBox="1">
              <a:spLocks noChangeArrowheads="1"/>
            </p:cNvSpPr>
            <p:nvPr/>
          </p:nvSpPr>
          <p:spPr bwMode="auto">
            <a:xfrm>
              <a:off x="212" y="776"/>
              <a:ext cx="10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root</a:t>
              </a:r>
            </a:p>
          </p:txBody>
        </p:sp>
        <p:sp>
          <p:nvSpPr>
            <p:cNvPr id="72761" name="Text Box 5"/>
            <p:cNvSpPr txBox="1">
              <a:spLocks noChangeArrowheads="1"/>
            </p:cNvSpPr>
            <p:nvPr/>
          </p:nvSpPr>
          <p:spPr bwMode="auto">
            <a:xfrm>
              <a:off x="748" y="754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004440</a:t>
              </a:r>
            </a:p>
          </p:txBody>
        </p:sp>
        <p:sp>
          <p:nvSpPr>
            <p:cNvPr id="72762" name="Text Box 6"/>
            <p:cNvSpPr txBox="1">
              <a:spLocks noChangeArrowheads="1"/>
            </p:cNvSpPr>
            <p:nvPr/>
          </p:nvSpPr>
          <p:spPr bwMode="auto">
            <a:xfrm>
              <a:off x="204" y="1184"/>
              <a:ext cx="12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next</a:t>
              </a:r>
            </a:p>
          </p:txBody>
        </p:sp>
        <p:sp>
          <p:nvSpPr>
            <p:cNvPr id="72763" name="Text Box 7"/>
            <p:cNvSpPr txBox="1">
              <a:spLocks noChangeArrowheads="1"/>
            </p:cNvSpPr>
            <p:nvPr/>
          </p:nvSpPr>
          <p:spPr bwMode="auto">
            <a:xfrm>
              <a:off x="748" y="1162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503421</a:t>
              </a:r>
            </a:p>
          </p:txBody>
        </p:sp>
        <p:sp>
          <p:nvSpPr>
            <p:cNvPr id="72764" name="Text Box 8"/>
            <p:cNvSpPr txBox="1">
              <a:spLocks noChangeArrowheads="1"/>
            </p:cNvSpPr>
            <p:nvPr/>
          </p:nvSpPr>
          <p:spPr bwMode="auto">
            <a:xfrm>
              <a:off x="50" y="1547"/>
              <a:ext cx="13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length</a:t>
              </a:r>
            </a:p>
          </p:txBody>
        </p:sp>
        <p:sp>
          <p:nvSpPr>
            <p:cNvPr id="72765" name="Text Box 9"/>
            <p:cNvSpPr txBox="1">
              <a:spLocks noChangeArrowheads="1"/>
            </p:cNvSpPr>
            <p:nvPr/>
          </p:nvSpPr>
          <p:spPr bwMode="auto">
            <a:xfrm>
              <a:off x="748" y="1525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311131</a:t>
              </a:r>
            </a:p>
          </p:txBody>
        </p:sp>
        <p:sp>
          <p:nvSpPr>
            <p:cNvPr id="72766" name="Text Box 10"/>
            <p:cNvSpPr txBox="1">
              <a:spLocks noChangeArrowheads="1"/>
            </p:cNvSpPr>
            <p:nvPr/>
          </p:nvSpPr>
          <p:spPr bwMode="auto">
            <a:xfrm>
              <a:off x="-68" y="1842"/>
              <a:ext cx="195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vertices</a:t>
              </a:r>
            </a:p>
          </p:txBody>
        </p:sp>
        <p:sp>
          <p:nvSpPr>
            <p:cNvPr id="72767" name="Text Box 11"/>
            <p:cNvSpPr txBox="1">
              <a:spLocks noChangeArrowheads="1"/>
            </p:cNvSpPr>
            <p:nvPr/>
          </p:nvSpPr>
          <p:spPr bwMode="auto">
            <a:xfrm>
              <a:off x="748" y="1888"/>
              <a:ext cx="17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012345</a:t>
              </a:r>
            </a:p>
          </p:txBody>
        </p:sp>
      </p:grpSp>
      <p:sp>
        <p:nvSpPr>
          <p:cNvPr id="679949" name="Rectangle 12"/>
          <p:cNvSpPr>
            <a:spLocks noChangeArrowheads="1"/>
          </p:cNvSpPr>
          <p:nvPr/>
        </p:nvSpPr>
        <p:spPr bwMode="auto">
          <a:xfrm>
            <a:off x="4211638" y="2117725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2</a:t>
            </a:r>
          </a:p>
        </p:txBody>
      </p:sp>
      <p:sp>
        <p:nvSpPr>
          <p:cNvPr id="679950" name="Rectangle 13"/>
          <p:cNvSpPr>
            <a:spLocks noChangeArrowheads="1"/>
          </p:cNvSpPr>
          <p:nvPr/>
        </p:nvSpPr>
        <p:spPr bwMode="auto">
          <a:xfrm>
            <a:off x="3275013" y="2117725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4</a:t>
            </a:r>
          </a:p>
        </p:txBody>
      </p:sp>
      <p:sp>
        <p:nvSpPr>
          <p:cNvPr id="679951" name="Rectangle 14"/>
          <p:cNvSpPr>
            <a:spLocks noChangeArrowheads="1"/>
          </p:cNvSpPr>
          <p:nvPr/>
        </p:nvSpPr>
        <p:spPr bwMode="auto">
          <a:xfrm>
            <a:off x="5257800" y="2117725"/>
            <a:ext cx="431800" cy="576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3</a:t>
            </a:r>
          </a:p>
        </p:txBody>
      </p:sp>
      <p:sp>
        <p:nvSpPr>
          <p:cNvPr id="857103" name="Line 15"/>
          <p:cNvSpPr>
            <a:spLocks noChangeShapeType="1"/>
          </p:cNvSpPr>
          <p:nvPr/>
        </p:nvSpPr>
        <p:spPr bwMode="auto">
          <a:xfrm>
            <a:off x="4537075" y="2405063"/>
            <a:ext cx="86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grpSp>
        <p:nvGrpSpPr>
          <p:cNvPr id="72711" name="Group 16"/>
          <p:cNvGrpSpPr>
            <a:grpSpLocks/>
          </p:cNvGrpSpPr>
          <p:nvPr/>
        </p:nvGrpSpPr>
        <p:grpSpPr bwMode="auto">
          <a:xfrm>
            <a:off x="3490913" y="2549525"/>
            <a:ext cx="2016125" cy="360363"/>
            <a:chOff x="3515" y="2886"/>
            <a:chExt cx="1270" cy="227"/>
          </a:xfrm>
        </p:grpSpPr>
        <p:sp>
          <p:nvSpPr>
            <p:cNvPr id="857105" name="Line 17"/>
            <p:cNvSpPr>
              <a:spLocks noChangeShapeType="1"/>
            </p:cNvSpPr>
            <p:nvPr/>
          </p:nvSpPr>
          <p:spPr bwMode="auto">
            <a:xfrm>
              <a:off x="4785" y="2931"/>
              <a:ext cx="0" cy="1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7106" name="Line 18"/>
            <p:cNvSpPr>
              <a:spLocks noChangeShapeType="1"/>
            </p:cNvSpPr>
            <p:nvPr/>
          </p:nvSpPr>
          <p:spPr bwMode="auto">
            <a:xfrm flipH="1">
              <a:off x="3515" y="3113"/>
              <a:ext cx="12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7107" name="Line 19"/>
            <p:cNvSpPr>
              <a:spLocks noChangeShapeType="1"/>
            </p:cNvSpPr>
            <p:nvPr/>
          </p:nvSpPr>
          <p:spPr bwMode="auto">
            <a:xfrm flipV="1">
              <a:off x="3515" y="2886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</p:grpSp>
      <p:sp>
        <p:nvSpPr>
          <p:cNvPr id="857108" name="Line 20"/>
          <p:cNvSpPr>
            <a:spLocks noChangeShapeType="1"/>
          </p:cNvSpPr>
          <p:nvPr/>
        </p:nvSpPr>
        <p:spPr bwMode="auto">
          <a:xfrm>
            <a:off x="3635375" y="2405063"/>
            <a:ext cx="719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679958" name="Rectangle 21"/>
          <p:cNvSpPr>
            <a:spLocks noChangeArrowheads="1"/>
          </p:cNvSpPr>
          <p:nvPr/>
        </p:nvSpPr>
        <p:spPr bwMode="auto">
          <a:xfrm>
            <a:off x="6910388" y="2189163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5</a:t>
            </a:r>
          </a:p>
        </p:txBody>
      </p:sp>
      <p:sp>
        <p:nvSpPr>
          <p:cNvPr id="679959" name="Rectangle 22"/>
          <p:cNvSpPr>
            <a:spLocks noChangeArrowheads="1"/>
          </p:cNvSpPr>
          <p:nvPr/>
        </p:nvSpPr>
        <p:spPr bwMode="auto">
          <a:xfrm>
            <a:off x="5973763" y="2189163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0</a:t>
            </a:r>
          </a:p>
        </p:txBody>
      </p:sp>
      <p:sp>
        <p:nvSpPr>
          <p:cNvPr id="679960" name="Rectangle 23"/>
          <p:cNvSpPr>
            <a:spLocks noChangeArrowheads="1"/>
          </p:cNvSpPr>
          <p:nvPr/>
        </p:nvSpPr>
        <p:spPr bwMode="auto">
          <a:xfrm>
            <a:off x="7956550" y="2189163"/>
            <a:ext cx="431800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黑体" charset="0"/>
                <a:cs typeface="黑体" charset="0"/>
              </a:rPr>
              <a:t>1</a:t>
            </a:r>
          </a:p>
        </p:txBody>
      </p:sp>
      <p:sp>
        <p:nvSpPr>
          <p:cNvPr id="857112" name="Line 24"/>
          <p:cNvSpPr>
            <a:spLocks noChangeShapeType="1"/>
          </p:cNvSpPr>
          <p:nvPr/>
        </p:nvSpPr>
        <p:spPr bwMode="auto">
          <a:xfrm>
            <a:off x="7235825" y="2476500"/>
            <a:ext cx="86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grpSp>
        <p:nvGrpSpPr>
          <p:cNvPr id="72717" name="Group 25"/>
          <p:cNvGrpSpPr>
            <a:grpSpLocks/>
          </p:cNvGrpSpPr>
          <p:nvPr/>
        </p:nvGrpSpPr>
        <p:grpSpPr bwMode="auto">
          <a:xfrm>
            <a:off x="6189663" y="2620963"/>
            <a:ext cx="2016125" cy="360362"/>
            <a:chOff x="3515" y="2886"/>
            <a:chExt cx="1270" cy="227"/>
          </a:xfrm>
        </p:grpSpPr>
        <p:sp>
          <p:nvSpPr>
            <p:cNvPr id="857114" name="Line 26"/>
            <p:cNvSpPr>
              <a:spLocks noChangeShapeType="1"/>
            </p:cNvSpPr>
            <p:nvPr/>
          </p:nvSpPr>
          <p:spPr bwMode="auto">
            <a:xfrm>
              <a:off x="4785" y="2931"/>
              <a:ext cx="0" cy="1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7115" name="Line 27"/>
            <p:cNvSpPr>
              <a:spLocks noChangeShapeType="1"/>
            </p:cNvSpPr>
            <p:nvPr/>
          </p:nvSpPr>
          <p:spPr bwMode="auto">
            <a:xfrm flipH="1">
              <a:off x="3515" y="3113"/>
              <a:ext cx="12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857116" name="Line 28"/>
            <p:cNvSpPr>
              <a:spLocks noChangeShapeType="1"/>
            </p:cNvSpPr>
            <p:nvPr/>
          </p:nvSpPr>
          <p:spPr bwMode="auto">
            <a:xfrm flipV="1">
              <a:off x="3515" y="2886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</p:grpSp>
      <p:sp>
        <p:nvSpPr>
          <p:cNvPr id="857117" name="Line 29"/>
          <p:cNvSpPr>
            <a:spLocks noChangeShapeType="1"/>
          </p:cNvSpPr>
          <p:nvPr/>
        </p:nvSpPr>
        <p:spPr bwMode="auto">
          <a:xfrm>
            <a:off x="6334125" y="2476500"/>
            <a:ext cx="719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黑体" pitchFamily="49" charset="-122"/>
              <a:cs typeface="+mn-cs"/>
            </a:endParaRPr>
          </a:p>
        </p:txBody>
      </p:sp>
      <p:sp>
        <p:nvSpPr>
          <p:cNvPr id="857118" name="Text Box 30"/>
          <p:cNvSpPr txBox="1">
            <a:spLocks noChangeArrowheads="1"/>
          </p:cNvSpPr>
          <p:nvPr/>
        </p:nvSpPr>
        <p:spPr bwMode="auto">
          <a:xfrm>
            <a:off x="3565525" y="3498850"/>
            <a:ext cx="1943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latin typeface="Times New Roman" charset="0"/>
              </a:rPr>
              <a:t>union(2,5)</a:t>
            </a:r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07950" y="4421188"/>
            <a:ext cx="4032250" cy="2319337"/>
            <a:chOff x="-68" y="754"/>
            <a:chExt cx="2540" cy="1461"/>
          </a:xfrm>
        </p:grpSpPr>
        <p:sp>
          <p:nvSpPr>
            <p:cNvPr id="72746" name="Text Box 32"/>
            <p:cNvSpPr txBox="1">
              <a:spLocks noChangeArrowheads="1"/>
            </p:cNvSpPr>
            <p:nvPr/>
          </p:nvSpPr>
          <p:spPr bwMode="auto">
            <a:xfrm>
              <a:off x="212" y="776"/>
              <a:ext cx="10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root</a:t>
              </a:r>
            </a:p>
          </p:txBody>
        </p:sp>
        <p:sp>
          <p:nvSpPr>
            <p:cNvPr id="72747" name="Text Box 33"/>
            <p:cNvSpPr txBox="1">
              <a:spLocks noChangeArrowheads="1"/>
            </p:cNvSpPr>
            <p:nvPr/>
          </p:nvSpPr>
          <p:spPr bwMode="auto">
            <a:xfrm>
              <a:off x="748" y="754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44</a:t>
              </a:r>
              <a:r>
                <a:rPr kumimoji="1" lang="en-US" altLang="zh-CN" sz="2800">
                  <a:latin typeface="Times New Roman" charset="0"/>
                </a:rPr>
                <a:t>444</a:t>
              </a: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4</a:t>
              </a:r>
            </a:p>
          </p:txBody>
        </p:sp>
        <p:sp>
          <p:nvSpPr>
            <p:cNvPr id="72748" name="Text Box 34"/>
            <p:cNvSpPr txBox="1">
              <a:spLocks noChangeArrowheads="1"/>
            </p:cNvSpPr>
            <p:nvPr/>
          </p:nvSpPr>
          <p:spPr bwMode="auto">
            <a:xfrm>
              <a:off x="204" y="1184"/>
              <a:ext cx="12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next</a:t>
              </a:r>
            </a:p>
          </p:txBody>
        </p:sp>
        <p:sp>
          <p:nvSpPr>
            <p:cNvPr id="72749" name="Text Box 35"/>
            <p:cNvSpPr txBox="1">
              <a:spLocks noChangeArrowheads="1"/>
            </p:cNvSpPr>
            <p:nvPr/>
          </p:nvSpPr>
          <p:spPr bwMode="auto">
            <a:xfrm>
              <a:off x="748" y="1162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2</a:t>
              </a:r>
              <a:r>
                <a:rPr kumimoji="1" lang="en-US" altLang="zh-CN" sz="2800">
                  <a:latin typeface="Times New Roman" charset="0"/>
                </a:rPr>
                <a:t>034</a:t>
              </a:r>
              <a:r>
                <a:rPr kumimoji="1" lang="en-US" altLang="zh-CN" sz="2800">
                  <a:solidFill>
                    <a:schemeClr val="tx2"/>
                  </a:solidFill>
                  <a:latin typeface="Times New Roman" charset="0"/>
                </a:rPr>
                <a:t>5</a:t>
              </a:r>
              <a:r>
                <a:rPr kumimoji="1" lang="en-US" altLang="zh-CN" sz="2800">
                  <a:latin typeface="Times New Roman" charset="0"/>
                </a:rPr>
                <a:t>1</a:t>
              </a:r>
            </a:p>
          </p:txBody>
        </p:sp>
        <p:sp>
          <p:nvSpPr>
            <p:cNvPr id="72750" name="Text Box 36"/>
            <p:cNvSpPr txBox="1">
              <a:spLocks noChangeArrowheads="1"/>
            </p:cNvSpPr>
            <p:nvPr/>
          </p:nvSpPr>
          <p:spPr bwMode="auto">
            <a:xfrm>
              <a:off x="50" y="1547"/>
              <a:ext cx="13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length</a:t>
              </a:r>
            </a:p>
          </p:txBody>
        </p:sp>
        <p:sp>
          <p:nvSpPr>
            <p:cNvPr id="72751" name="Text Box 37"/>
            <p:cNvSpPr txBox="1">
              <a:spLocks noChangeArrowheads="1"/>
            </p:cNvSpPr>
            <p:nvPr/>
          </p:nvSpPr>
          <p:spPr bwMode="auto">
            <a:xfrm>
              <a:off x="748" y="1525"/>
              <a:ext cx="817" cy="33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3111</a:t>
              </a:r>
              <a:r>
                <a:rPr kumimoji="1" lang="en-US" altLang="zh-CN" sz="2800">
                  <a:solidFill>
                    <a:srgbClr val="FF0000"/>
                  </a:solidFill>
                  <a:latin typeface="Times New Roman" charset="0"/>
                </a:rPr>
                <a:t>6</a:t>
              </a:r>
              <a:r>
                <a:rPr kumimoji="1" lang="en-US" altLang="zh-CN" sz="2800">
                  <a:latin typeface="Times New Roman" charset="0"/>
                </a:rPr>
                <a:t>1</a:t>
              </a:r>
            </a:p>
          </p:txBody>
        </p:sp>
        <p:sp>
          <p:nvSpPr>
            <p:cNvPr id="72752" name="Text Box 38"/>
            <p:cNvSpPr txBox="1">
              <a:spLocks noChangeArrowheads="1"/>
            </p:cNvSpPr>
            <p:nvPr/>
          </p:nvSpPr>
          <p:spPr bwMode="auto">
            <a:xfrm>
              <a:off x="-68" y="1842"/>
              <a:ext cx="195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vertices</a:t>
              </a:r>
            </a:p>
          </p:txBody>
        </p:sp>
        <p:sp>
          <p:nvSpPr>
            <p:cNvPr id="72753" name="Text Box 39"/>
            <p:cNvSpPr txBox="1">
              <a:spLocks noChangeArrowheads="1"/>
            </p:cNvSpPr>
            <p:nvPr/>
          </p:nvSpPr>
          <p:spPr bwMode="auto">
            <a:xfrm>
              <a:off x="748" y="1888"/>
              <a:ext cx="17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>
                  <a:latin typeface="Times New Roman" charset="0"/>
                </a:rPr>
                <a:t>012345</a:t>
              </a: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3275013" y="4292600"/>
            <a:ext cx="5113337" cy="1352550"/>
            <a:chOff x="2063" y="2568"/>
            <a:chExt cx="3221" cy="852"/>
          </a:xfrm>
        </p:grpSpPr>
        <p:sp>
          <p:nvSpPr>
            <p:cNvPr id="679978" name="Rectangle 41"/>
            <p:cNvSpPr>
              <a:spLocks noChangeArrowheads="1"/>
            </p:cNvSpPr>
            <p:nvPr/>
          </p:nvSpPr>
          <p:spPr bwMode="auto">
            <a:xfrm>
              <a:off x="2653" y="2876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2</a:t>
              </a:r>
            </a:p>
          </p:txBody>
        </p:sp>
        <p:sp>
          <p:nvSpPr>
            <p:cNvPr id="679979" name="Rectangle 42"/>
            <p:cNvSpPr>
              <a:spLocks noChangeArrowheads="1"/>
            </p:cNvSpPr>
            <p:nvPr/>
          </p:nvSpPr>
          <p:spPr bwMode="auto">
            <a:xfrm>
              <a:off x="2063" y="2876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4</a:t>
              </a:r>
            </a:p>
          </p:txBody>
        </p:sp>
        <p:sp>
          <p:nvSpPr>
            <p:cNvPr id="679980" name="Rectangle 43"/>
            <p:cNvSpPr>
              <a:spLocks noChangeArrowheads="1"/>
            </p:cNvSpPr>
            <p:nvPr/>
          </p:nvSpPr>
          <p:spPr bwMode="auto">
            <a:xfrm>
              <a:off x="3312" y="2876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3</a:t>
              </a:r>
            </a:p>
          </p:txBody>
        </p:sp>
        <p:sp>
          <p:nvSpPr>
            <p:cNvPr id="857132" name="Line 44"/>
            <p:cNvSpPr>
              <a:spLocks noChangeShapeType="1"/>
            </p:cNvSpPr>
            <p:nvPr/>
          </p:nvSpPr>
          <p:spPr bwMode="auto">
            <a:xfrm>
              <a:off x="2858" y="3057"/>
              <a:ext cx="5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grpSp>
          <p:nvGrpSpPr>
            <p:cNvPr id="72726" name="Group 45"/>
            <p:cNvGrpSpPr>
              <a:grpSpLocks/>
            </p:cNvGrpSpPr>
            <p:nvPr/>
          </p:nvGrpSpPr>
          <p:grpSpPr bwMode="auto">
            <a:xfrm>
              <a:off x="2199" y="3148"/>
              <a:ext cx="1270" cy="227"/>
              <a:chOff x="3515" y="2886"/>
              <a:chExt cx="1270" cy="227"/>
            </a:xfrm>
          </p:grpSpPr>
          <p:sp>
            <p:nvSpPr>
              <p:cNvPr id="857134" name="Line 46"/>
              <p:cNvSpPr>
                <a:spLocks noChangeShapeType="1"/>
              </p:cNvSpPr>
              <p:nvPr/>
            </p:nvSpPr>
            <p:spPr bwMode="auto">
              <a:xfrm>
                <a:off x="4785" y="2931"/>
                <a:ext cx="0" cy="1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7135" name="Line 47"/>
              <p:cNvSpPr>
                <a:spLocks noChangeShapeType="1"/>
              </p:cNvSpPr>
              <p:nvPr/>
            </p:nvSpPr>
            <p:spPr bwMode="auto">
              <a:xfrm flipH="1">
                <a:off x="3515" y="3113"/>
                <a:ext cx="127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7136" name="Line 48"/>
              <p:cNvSpPr>
                <a:spLocks noChangeShapeType="1"/>
              </p:cNvSpPr>
              <p:nvPr/>
            </p:nvSpPr>
            <p:spPr bwMode="auto">
              <a:xfrm flipV="1">
                <a:off x="3515" y="2886"/>
                <a:ext cx="0" cy="2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</p:grpSp>
        <p:sp>
          <p:nvSpPr>
            <p:cNvPr id="679986" name="Rectangle 49"/>
            <p:cNvSpPr>
              <a:spLocks noChangeArrowheads="1"/>
            </p:cNvSpPr>
            <p:nvPr/>
          </p:nvSpPr>
          <p:spPr bwMode="auto">
            <a:xfrm>
              <a:off x="4353" y="2921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5</a:t>
              </a:r>
            </a:p>
          </p:txBody>
        </p:sp>
        <p:sp>
          <p:nvSpPr>
            <p:cNvPr id="679987" name="Rectangle 50"/>
            <p:cNvSpPr>
              <a:spLocks noChangeArrowheads="1"/>
            </p:cNvSpPr>
            <p:nvPr/>
          </p:nvSpPr>
          <p:spPr bwMode="auto">
            <a:xfrm>
              <a:off x="3763" y="2921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0</a:t>
              </a:r>
            </a:p>
          </p:txBody>
        </p:sp>
        <p:sp>
          <p:nvSpPr>
            <p:cNvPr id="679988" name="Rectangle 51"/>
            <p:cNvSpPr>
              <a:spLocks noChangeArrowheads="1"/>
            </p:cNvSpPr>
            <p:nvPr/>
          </p:nvSpPr>
          <p:spPr bwMode="auto">
            <a:xfrm>
              <a:off x="5012" y="2921"/>
              <a:ext cx="272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kumimoji="1" lang="en-US" altLang="zh-CN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黑体" charset="0"/>
                  <a:cs typeface="黑体" charset="0"/>
                </a:rPr>
                <a:t>1</a:t>
              </a:r>
            </a:p>
          </p:txBody>
        </p:sp>
        <p:sp>
          <p:nvSpPr>
            <p:cNvPr id="857140" name="Line 52"/>
            <p:cNvSpPr>
              <a:spLocks noChangeShapeType="1"/>
            </p:cNvSpPr>
            <p:nvPr/>
          </p:nvSpPr>
          <p:spPr bwMode="auto">
            <a:xfrm>
              <a:off x="4558" y="3102"/>
              <a:ext cx="5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  <a:defRPr/>
              </a:pPr>
              <a:endPara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黑体" pitchFamily="49" charset="-122"/>
                <a:cs typeface="+mn-cs"/>
              </a:endParaRPr>
            </a:p>
          </p:txBody>
        </p:sp>
        <p:grpSp>
          <p:nvGrpSpPr>
            <p:cNvPr id="72731" name="Group 53"/>
            <p:cNvGrpSpPr>
              <a:grpSpLocks/>
            </p:cNvGrpSpPr>
            <p:nvPr/>
          </p:nvGrpSpPr>
          <p:grpSpPr bwMode="auto">
            <a:xfrm>
              <a:off x="3899" y="3193"/>
              <a:ext cx="1270" cy="227"/>
              <a:chOff x="3515" y="2886"/>
              <a:chExt cx="1270" cy="227"/>
            </a:xfrm>
          </p:grpSpPr>
          <p:sp>
            <p:nvSpPr>
              <p:cNvPr id="857142" name="Line 54"/>
              <p:cNvSpPr>
                <a:spLocks noChangeShapeType="1"/>
              </p:cNvSpPr>
              <p:nvPr/>
            </p:nvSpPr>
            <p:spPr bwMode="auto">
              <a:xfrm>
                <a:off x="4785" y="2931"/>
                <a:ext cx="0" cy="1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7143" name="Line 55"/>
              <p:cNvSpPr>
                <a:spLocks noChangeShapeType="1"/>
              </p:cNvSpPr>
              <p:nvPr/>
            </p:nvSpPr>
            <p:spPr bwMode="auto">
              <a:xfrm flipH="1">
                <a:off x="3515" y="3113"/>
                <a:ext cx="127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7144" name="Line 56"/>
              <p:cNvSpPr>
                <a:spLocks noChangeShapeType="1"/>
              </p:cNvSpPr>
              <p:nvPr/>
            </p:nvSpPr>
            <p:spPr bwMode="auto">
              <a:xfrm flipV="1">
                <a:off x="3515" y="2886"/>
                <a:ext cx="0" cy="2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</p:grpSp>
        <p:grpSp>
          <p:nvGrpSpPr>
            <p:cNvPr id="72732" name="Group 57"/>
            <p:cNvGrpSpPr>
              <a:grpSpLocks/>
            </p:cNvGrpSpPr>
            <p:nvPr/>
          </p:nvGrpSpPr>
          <p:grpSpPr bwMode="auto">
            <a:xfrm>
              <a:off x="2200" y="2750"/>
              <a:ext cx="2313" cy="272"/>
              <a:chOff x="2200" y="2750"/>
              <a:chExt cx="2313" cy="272"/>
            </a:xfrm>
          </p:grpSpPr>
          <p:sp>
            <p:nvSpPr>
              <p:cNvPr id="857146" name="Line 58"/>
              <p:cNvSpPr>
                <a:spLocks noChangeShapeType="1"/>
              </p:cNvSpPr>
              <p:nvPr/>
            </p:nvSpPr>
            <p:spPr bwMode="auto">
              <a:xfrm>
                <a:off x="2200" y="2750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7147" name="Line 59"/>
              <p:cNvSpPr>
                <a:spLocks noChangeShapeType="1"/>
              </p:cNvSpPr>
              <p:nvPr/>
            </p:nvSpPr>
            <p:spPr bwMode="auto">
              <a:xfrm>
                <a:off x="2200" y="2750"/>
                <a:ext cx="231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7148" name="Line 60"/>
              <p:cNvSpPr>
                <a:spLocks noChangeShapeType="1"/>
              </p:cNvSpPr>
              <p:nvPr/>
            </p:nvSpPr>
            <p:spPr bwMode="auto">
              <a:xfrm>
                <a:off x="4513" y="2750"/>
                <a:ext cx="0" cy="2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</p:grpSp>
        <p:grpSp>
          <p:nvGrpSpPr>
            <p:cNvPr id="72733" name="Group 61"/>
            <p:cNvGrpSpPr>
              <a:grpSpLocks/>
            </p:cNvGrpSpPr>
            <p:nvPr/>
          </p:nvGrpSpPr>
          <p:grpSpPr bwMode="auto">
            <a:xfrm>
              <a:off x="2789" y="2568"/>
              <a:ext cx="1134" cy="454"/>
              <a:chOff x="2789" y="2568"/>
              <a:chExt cx="1044" cy="454"/>
            </a:xfrm>
          </p:grpSpPr>
          <p:sp>
            <p:nvSpPr>
              <p:cNvPr id="857150" name="Line 62"/>
              <p:cNvSpPr>
                <a:spLocks noChangeShapeType="1"/>
              </p:cNvSpPr>
              <p:nvPr/>
            </p:nvSpPr>
            <p:spPr bwMode="auto">
              <a:xfrm>
                <a:off x="2789" y="2568"/>
                <a:ext cx="0" cy="4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7151" name="Line 63"/>
              <p:cNvSpPr>
                <a:spLocks noChangeShapeType="1"/>
              </p:cNvSpPr>
              <p:nvPr/>
            </p:nvSpPr>
            <p:spPr bwMode="auto">
              <a:xfrm>
                <a:off x="2789" y="2568"/>
                <a:ext cx="10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  <p:sp>
            <p:nvSpPr>
              <p:cNvPr id="857152" name="Line 64"/>
              <p:cNvSpPr>
                <a:spLocks noChangeShapeType="1"/>
              </p:cNvSpPr>
              <p:nvPr/>
            </p:nvSpPr>
            <p:spPr bwMode="auto">
              <a:xfrm>
                <a:off x="3832" y="2568"/>
                <a:ext cx="1" cy="4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黑体" pitchFamily="49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1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74613"/>
            <a:ext cx="7848600" cy="762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UNION/FIND algorithm</a:t>
            </a:r>
            <a:endParaRPr lang="zh-CN" altLang="en-US">
              <a:latin typeface="Times New Roman" charset="0"/>
              <a:ea typeface="楷体" charset="0"/>
            </a:endParaRPr>
          </a:p>
        </p:txBody>
      </p:sp>
      <p:sp>
        <p:nvSpPr>
          <p:cNvPr id="737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8888" y="1341438"/>
            <a:ext cx="7010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class UFSets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private: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	int n;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	int* root;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	int* next;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	int*length;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public: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	UFSets(int size);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	int Find(int v);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	void Union(int v,int u);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altLang="zh-CN" sz="2800">
                <a:latin typeface="Times New Roman" charset="0"/>
                <a:ea typeface="楷体" charset="0"/>
              </a:rPr>
              <a:t>};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0.49.0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54" y="1392013"/>
            <a:ext cx="6884506" cy="37651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696" y="188640"/>
            <a:ext cx="5412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dirty="0" err="1">
                <a:solidFill>
                  <a:srgbClr val="FFFFFF"/>
                </a:solidFill>
              </a:rPr>
              <a:t>Kruskal</a:t>
            </a:r>
            <a:r>
              <a:rPr lang="ja-JP" altLang="en-US" sz="40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altLang="zh-CN" sz="4000" dirty="0">
                <a:solidFill>
                  <a:srgbClr val="FFFFFF"/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120878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1 at 10.49.0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04864"/>
            <a:ext cx="5398234" cy="2952328"/>
          </a:xfrm>
          <a:prstGeom prst="rect">
            <a:avLst/>
          </a:prstGeom>
        </p:spPr>
      </p:pic>
      <p:pic>
        <p:nvPicPr>
          <p:cNvPr id="3" name="Picture 2" descr="Screen Shot 2017-12-22 at 12.12.21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661248"/>
            <a:ext cx="1422400" cy="660400"/>
          </a:xfrm>
          <a:prstGeom prst="rect">
            <a:avLst/>
          </a:prstGeom>
        </p:spPr>
      </p:pic>
      <p:pic>
        <p:nvPicPr>
          <p:cNvPr id="4" name="Picture 3" descr="Screen Shot 2017-12-22 at 12.13.26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20" y="1412776"/>
            <a:ext cx="3924300" cy="408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5696" y="188640"/>
            <a:ext cx="5412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dirty="0" err="1">
                <a:solidFill>
                  <a:srgbClr val="FFFFFF"/>
                </a:solidFill>
              </a:rPr>
              <a:t>Kruskal</a:t>
            </a:r>
            <a:r>
              <a:rPr lang="ja-JP" altLang="en-US" sz="40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altLang="zh-CN" sz="4000" dirty="0">
                <a:solidFill>
                  <a:srgbClr val="FFFFFF"/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370031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2 at 12.25.49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52764"/>
            <a:ext cx="2032000" cy="952500"/>
          </a:xfrm>
          <a:prstGeom prst="rect">
            <a:avLst/>
          </a:prstGeom>
        </p:spPr>
      </p:pic>
      <p:pic>
        <p:nvPicPr>
          <p:cNvPr id="3" name="Picture 2" descr="Screen Shot 2017-12-22 at 12.25.32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77" y="1901800"/>
            <a:ext cx="5576181" cy="2751336"/>
          </a:xfrm>
          <a:prstGeom prst="rect">
            <a:avLst/>
          </a:prstGeom>
        </p:spPr>
      </p:pic>
      <p:pic>
        <p:nvPicPr>
          <p:cNvPr id="4" name="Picture 3" descr="Screen Shot 2017-12-22 at 12.13.26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20" y="1412776"/>
            <a:ext cx="3924300" cy="408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5696" y="188640"/>
            <a:ext cx="5412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dirty="0" err="1">
                <a:solidFill>
                  <a:srgbClr val="FFFFFF"/>
                </a:solidFill>
              </a:rPr>
              <a:t>Kruskal</a:t>
            </a:r>
            <a:r>
              <a:rPr lang="ja-JP" altLang="en-US" sz="40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altLang="zh-CN" sz="4000" dirty="0">
                <a:solidFill>
                  <a:srgbClr val="FFFFFF"/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218490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2 at 12.27.08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988840"/>
            <a:ext cx="5546858" cy="2752012"/>
          </a:xfrm>
          <a:prstGeom prst="rect">
            <a:avLst/>
          </a:prstGeom>
        </p:spPr>
      </p:pic>
      <p:pic>
        <p:nvPicPr>
          <p:cNvPr id="3" name="Picture 2" descr="Screen Shot 2017-12-22 at 12.28.03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10956"/>
            <a:ext cx="2654300" cy="622300"/>
          </a:xfrm>
          <a:prstGeom prst="rect">
            <a:avLst/>
          </a:prstGeom>
        </p:spPr>
      </p:pic>
      <p:pic>
        <p:nvPicPr>
          <p:cNvPr id="4" name="Picture 3" descr="Screen Shot 2017-12-22 at 12.13.26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20" y="1412776"/>
            <a:ext cx="3924300" cy="408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5696" y="188640"/>
            <a:ext cx="5412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dirty="0" err="1">
                <a:solidFill>
                  <a:srgbClr val="FFFFFF"/>
                </a:solidFill>
              </a:rPr>
              <a:t>Kruskal</a:t>
            </a:r>
            <a:r>
              <a:rPr lang="ja-JP" altLang="en-US" sz="40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altLang="zh-CN" sz="4000" dirty="0">
                <a:solidFill>
                  <a:srgbClr val="FFFFFF"/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15593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楷体" charset="0"/>
              </a:rPr>
              <a:t>Minimum Spanning Tree (MST)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1116013" y="2276475"/>
            <a:ext cx="7681912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dirty="0"/>
              <a:t>It is a tree (i.e., it is acyclic)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400" dirty="0"/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dirty="0"/>
              <a:t>It covers all the vertices </a:t>
            </a:r>
            <a:r>
              <a:rPr lang="en-US" sz="2400" i="1" dirty="0"/>
              <a:t>V</a:t>
            </a:r>
            <a:endParaRPr lang="en-US" sz="2400" dirty="0"/>
          </a:p>
          <a:p>
            <a:pPr marL="800100" lvl="1" indent="-342900">
              <a:spcBef>
                <a:spcPct val="20000"/>
              </a:spcBef>
              <a:buFont typeface="Courier New"/>
              <a:buChar char="o"/>
              <a:defRPr/>
            </a:pPr>
            <a:r>
              <a:rPr lang="en-US" sz="2000" dirty="0"/>
              <a:t>Contains </a:t>
            </a:r>
            <a:r>
              <a:rPr lang="en-US" sz="2000" i="1" dirty="0"/>
              <a:t>|V| - 1</a:t>
            </a:r>
            <a:r>
              <a:rPr lang="en-US" sz="2000" dirty="0"/>
              <a:t> edges</a:t>
            </a:r>
          </a:p>
          <a:p>
            <a:pPr marL="800100" lvl="1" indent="-342900">
              <a:spcBef>
                <a:spcPct val="20000"/>
              </a:spcBef>
              <a:buFont typeface="Courier New"/>
              <a:buChar char="o"/>
              <a:defRPr/>
            </a:pPr>
            <a:endParaRPr lang="en-US" sz="2000" dirty="0"/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dirty="0"/>
              <a:t>The total cost associated with tree edges is the minimum among all possible spanning trees</a:t>
            </a:r>
            <a:endParaRPr lang="en-US" altLang="zh-CN" sz="2400" dirty="0"/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400" dirty="0"/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dirty="0"/>
              <a:t>Not necessarily unique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066800" y="1196975"/>
            <a:ext cx="7086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/>
              <a:t>A </a:t>
            </a:r>
            <a:r>
              <a:rPr lang="en-US" sz="2400">
                <a:solidFill>
                  <a:srgbClr val="008000"/>
                </a:solidFill>
              </a:rPr>
              <a:t>minimum spanning tree</a:t>
            </a:r>
            <a:r>
              <a:rPr lang="en-US" sz="2400"/>
              <a:t> is a subgraph of an undirected weighted graph </a:t>
            </a:r>
            <a:r>
              <a:rPr lang="en-US" sz="2400" i="1"/>
              <a:t>G</a:t>
            </a:r>
            <a:r>
              <a:rPr lang="en-US" sz="2400"/>
              <a:t>, such that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2 at 12.29.4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" y="2276872"/>
            <a:ext cx="5498910" cy="2680320"/>
          </a:xfrm>
          <a:prstGeom prst="rect">
            <a:avLst/>
          </a:prstGeom>
        </p:spPr>
      </p:pic>
      <p:pic>
        <p:nvPicPr>
          <p:cNvPr id="3" name="Picture 2" descr="Screen Shot 2017-12-22 at 12.30.2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301208"/>
            <a:ext cx="3467100" cy="838200"/>
          </a:xfrm>
          <a:prstGeom prst="rect">
            <a:avLst/>
          </a:prstGeom>
        </p:spPr>
      </p:pic>
      <p:pic>
        <p:nvPicPr>
          <p:cNvPr id="4" name="Picture 3" descr="Screen Shot 2017-12-22 at 12.13.26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20" y="1412776"/>
            <a:ext cx="3924300" cy="408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5696" y="188640"/>
            <a:ext cx="5412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dirty="0" err="1">
                <a:solidFill>
                  <a:srgbClr val="FFFFFF"/>
                </a:solidFill>
              </a:rPr>
              <a:t>Kruskal</a:t>
            </a:r>
            <a:r>
              <a:rPr lang="ja-JP" altLang="en-US" sz="40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altLang="zh-CN" sz="4000" dirty="0">
                <a:solidFill>
                  <a:srgbClr val="FFFFFF"/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1143620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2 at 12.31.04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844824"/>
            <a:ext cx="5502145" cy="2670944"/>
          </a:xfrm>
          <a:prstGeom prst="rect">
            <a:avLst/>
          </a:prstGeom>
        </p:spPr>
      </p:pic>
      <p:pic>
        <p:nvPicPr>
          <p:cNvPr id="3" name="Picture 2" descr="Screen Shot 2017-12-22 at 12.32.38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861148"/>
            <a:ext cx="4318000" cy="800100"/>
          </a:xfrm>
          <a:prstGeom prst="rect">
            <a:avLst/>
          </a:prstGeom>
        </p:spPr>
      </p:pic>
      <p:pic>
        <p:nvPicPr>
          <p:cNvPr id="4" name="Picture 3" descr="Screen Shot 2017-12-22 at 12.13.26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20" y="1412776"/>
            <a:ext cx="3924300" cy="408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5696" y="188640"/>
            <a:ext cx="5412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dirty="0" err="1">
                <a:solidFill>
                  <a:srgbClr val="FFFFFF"/>
                </a:solidFill>
              </a:rPr>
              <a:t>Kruskal</a:t>
            </a:r>
            <a:r>
              <a:rPr lang="ja-JP" altLang="en-US" sz="40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altLang="zh-CN" sz="4000" dirty="0">
                <a:solidFill>
                  <a:srgbClr val="FFFFFF"/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976839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2-22 at 12.34.04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79" y="2173884"/>
            <a:ext cx="5337859" cy="2710308"/>
          </a:xfrm>
          <a:prstGeom prst="rect">
            <a:avLst/>
          </a:prstGeom>
        </p:spPr>
      </p:pic>
      <p:pic>
        <p:nvPicPr>
          <p:cNvPr id="3" name="Picture 2" descr="Screen Shot 2017-12-22 at 12.34.5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085184"/>
            <a:ext cx="5067300" cy="635000"/>
          </a:xfrm>
          <a:prstGeom prst="rect">
            <a:avLst/>
          </a:prstGeom>
        </p:spPr>
      </p:pic>
      <p:pic>
        <p:nvPicPr>
          <p:cNvPr id="4" name="Picture 3" descr="Screen Shot 2017-12-22 at 12.13.26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20" y="1412776"/>
            <a:ext cx="39243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79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latin typeface="Times New Roman" charset="0"/>
              </a:rPr>
              <a:t>Kruskal</a:t>
            </a:r>
            <a:r>
              <a:rPr lang="zh-CN" altLang="en-US" dirty="0">
                <a:latin typeface="Times New Roman" charset="0"/>
              </a:rPr>
              <a:t>算法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84313"/>
            <a:ext cx="7704138" cy="439261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sv-SE" altLang="zh-CN" sz="2000" dirty="0" err="1">
                <a:latin typeface="Times New Roman" charset="0"/>
              </a:rPr>
              <a:t>void</a:t>
            </a:r>
            <a:r>
              <a:rPr lang="sv-SE" altLang="zh-CN" sz="2000" dirty="0">
                <a:latin typeface="Times New Roman" charset="0"/>
              </a:rPr>
              <a:t> </a:t>
            </a:r>
            <a:r>
              <a:rPr lang="sv-SE" altLang="zh-CN" sz="2000" dirty="0" err="1">
                <a:latin typeface="Times New Roman" charset="0"/>
              </a:rPr>
              <a:t>Kruskal</a:t>
            </a:r>
            <a:r>
              <a:rPr lang="sv-SE" altLang="zh-CN" sz="2000" dirty="0">
                <a:latin typeface="Times New Roman" charset="0"/>
              </a:rPr>
              <a:t>(Graph&amp; G, </a:t>
            </a:r>
            <a:r>
              <a:rPr lang="sv-SE" altLang="zh-CN" sz="2000" dirty="0" err="1">
                <a:latin typeface="Times New Roman" charset="0"/>
              </a:rPr>
              <a:t>Edge</a:t>
            </a:r>
            <a:r>
              <a:rPr lang="sv-SE" altLang="zh-CN" sz="2000" dirty="0">
                <a:latin typeface="Times New Roman" charset="0"/>
              </a:rPr>
              <a:t>* &amp;MST)  {			// </a:t>
            </a:r>
            <a:r>
              <a:rPr lang="zh-CN" altLang="sv-SE" sz="2000" dirty="0">
                <a:latin typeface="Times New Roman" charset="0"/>
              </a:rPr>
              <a:t>数组</a:t>
            </a:r>
            <a:r>
              <a:rPr lang="sv-SE" altLang="zh-CN" sz="2000" dirty="0">
                <a:latin typeface="Times New Roman" charset="0"/>
              </a:rPr>
              <a:t>MST</a:t>
            </a:r>
            <a:r>
              <a:rPr lang="zh-CN" altLang="sv-SE" sz="2000" dirty="0">
                <a:latin typeface="Times New Roman" charset="0"/>
              </a:rPr>
              <a:t>用于保存最小生成树的边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sv-SE" sz="2000" dirty="0">
                <a:latin typeface="Times New Roman" charset="0"/>
              </a:rPr>
              <a:t>	</a:t>
            </a:r>
            <a:r>
              <a:rPr lang="sv-SE" altLang="zh-CN" sz="2000" dirty="0" err="1">
                <a:latin typeface="Times New Roman" charset="0"/>
              </a:rPr>
              <a:t>ParTree</a:t>
            </a:r>
            <a:r>
              <a:rPr lang="sv-SE" altLang="zh-CN" sz="2000" dirty="0">
                <a:latin typeface="Times New Roman" charset="0"/>
              </a:rPr>
              <a:t>&lt;</a:t>
            </a:r>
            <a:r>
              <a:rPr lang="sv-SE" altLang="zh-CN" sz="2000" dirty="0" err="1">
                <a:latin typeface="Times New Roman" charset="0"/>
              </a:rPr>
              <a:t>int</a:t>
            </a:r>
            <a:r>
              <a:rPr lang="sv-SE" altLang="zh-CN" sz="2000" dirty="0">
                <a:latin typeface="Times New Roman" charset="0"/>
              </a:rPr>
              <a:t>&gt; A(</a:t>
            </a:r>
            <a:r>
              <a:rPr lang="sv-SE" altLang="zh-CN" sz="2000" dirty="0" err="1">
                <a:latin typeface="Times New Roman" charset="0"/>
              </a:rPr>
              <a:t>G.VerticesNum</a:t>
            </a:r>
            <a:r>
              <a:rPr lang="sv-SE" altLang="zh-CN" sz="2000" dirty="0">
                <a:latin typeface="Times New Roman" charset="0"/>
              </a:rPr>
              <a:t>());          	// </a:t>
            </a:r>
            <a:r>
              <a:rPr lang="zh-CN" altLang="sv-SE" sz="2000" dirty="0">
                <a:latin typeface="Times New Roman" charset="0"/>
              </a:rPr>
              <a:t>等价类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sv-SE" sz="2000" dirty="0">
                <a:latin typeface="Times New Roman" charset="0"/>
              </a:rPr>
              <a:t>    	</a:t>
            </a:r>
            <a:r>
              <a:rPr lang="sv-SE" altLang="zh-CN" sz="2000" dirty="0" err="1">
                <a:latin typeface="Times New Roman" charset="0"/>
              </a:rPr>
              <a:t>MinHeap</a:t>
            </a:r>
            <a:r>
              <a:rPr lang="sv-SE" altLang="zh-CN" sz="2000" dirty="0">
                <a:latin typeface="Times New Roman" charset="0"/>
              </a:rPr>
              <a:t>&lt;</a:t>
            </a:r>
            <a:r>
              <a:rPr lang="sv-SE" altLang="zh-CN" sz="2000" dirty="0" err="1">
                <a:latin typeface="Times New Roman" charset="0"/>
              </a:rPr>
              <a:t>Edge</a:t>
            </a:r>
            <a:r>
              <a:rPr lang="sv-SE" altLang="zh-CN" sz="2000" dirty="0">
                <a:latin typeface="Times New Roman" charset="0"/>
              </a:rPr>
              <a:t>&gt; H(</a:t>
            </a:r>
            <a:r>
              <a:rPr lang="sv-SE" altLang="zh-CN" sz="2000" dirty="0" err="1">
                <a:latin typeface="Times New Roman" charset="0"/>
              </a:rPr>
              <a:t>G.EdgesNum</a:t>
            </a:r>
            <a:r>
              <a:rPr lang="sv-SE" altLang="zh-CN" sz="2000" dirty="0">
                <a:latin typeface="Times New Roman" charset="0"/>
              </a:rPr>
              <a:t>());        	// </a:t>
            </a:r>
            <a:r>
              <a:rPr lang="zh-CN" altLang="sv-SE" sz="2000" dirty="0">
                <a:latin typeface="Times New Roman" charset="0"/>
              </a:rPr>
              <a:t>最小堆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sv-SE" sz="2000" dirty="0">
                <a:latin typeface="Times New Roman" charset="0"/>
              </a:rPr>
              <a:t>	</a:t>
            </a:r>
            <a:r>
              <a:rPr lang="sv-SE" altLang="zh-CN" sz="2000" dirty="0">
                <a:latin typeface="Times New Roman" charset="0"/>
              </a:rPr>
              <a:t>MST = new </a:t>
            </a:r>
            <a:r>
              <a:rPr lang="sv-SE" altLang="zh-CN" sz="2000" dirty="0" err="1">
                <a:latin typeface="Times New Roman" charset="0"/>
              </a:rPr>
              <a:t>Edge</a:t>
            </a:r>
            <a:r>
              <a:rPr lang="sv-SE" altLang="zh-CN" sz="2000" dirty="0">
                <a:latin typeface="Times New Roman" charset="0"/>
              </a:rPr>
              <a:t>[</a:t>
            </a:r>
            <a:r>
              <a:rPr lang="sv-SE" altLang="zh-CN" sz="2000" dirty="0" err="1">
                <a:latin typeface="Times New Roman" charset="0"/>
              </a:rPr>
              <a:t>G.VerticesNum</a:t>
            </a:r>
            <a:r>
              <a:rPr lang="sv-SE" altLang="zh-CN" sz="2000" dirty="0">
                <a:latin typeface="Times New Roman" charset="0"/>
              </a:rPr>
              <a:t>()-1];       // </a:t>
            </a:r>
            <a:r>
              <a:rPr lang="zh-CN" altLang="sv-SE" sz="2000" dirty="0">
                <a:latin typeface="Times New Roman" charset="0"/>
              </a:rPr>
              <a:t>为数组</a:t>
            </a:r>
            <a:r>
              <a:rPr lang="sv-SE" altLang="zh-CN" sz="2000" dirty="0">
                <a:latin typeface="Times New Roman" charset="0"/>
              </a:rPr>
              <a:t>MST</a:t>
            </a:r>
            <a:r>
              <a:rPr lang="zh-CN" altLang="sv-SE" sz="2000" dirty="0">
                <a:latin typeface="Times New Roman" charset="0"/>
              </a:rPr>
              <a:t>申请空间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sv-SE" sz="2000" dirty="0">
                <a:latin typeface="Times New Roman" charset="0"/>
              </a:rPr>
              <a:t>	</a:t>
            </a:r>
            <a:r>
              <a:rPr lang="sv-SE" altLang="zh-CN" sz="2000" dirty="0" err="1">
                <a:latin typeface="Times New Roman" charset="0"/>
              </a:rPr>
              <a:t>int</a:t>
            </a:r>
            <a:r>
              <a:rPr lang="sv-SE" altLang="zh-CN" sz="2000" dirty="0">
                <a:latin typeface="Times New Roman" charset="0"/>
              </a:rPr>
              <a:t> </a:t>
            </a:r>
            <a:r>
              <a:rPr lang="sv-SE" altLang="zh-CN" sz="2000" dirty="0" err="1">
                <a:latin typeface="Times New Roman" charset="0"/>
              </a:rPr>
              <a:t>MSTtag</a:t>
            </a:r>
            <a:r>
              <a:rPr lang="sv-SE" altLang="zh-CN" sz="2000" dirty="0">
                <a:latin typeface="Times New Roman" charset="0"/>
              </a:rPr>
              <a:t> = 0;                         	// </a:t>
            </a:r>
            <a:r>
              <a:rPr lang="zh-CN" altLang="sv-SE" sz="2000" dirty="0">
                <a:latin typeface="Times New Roman" charset="0"/>
              </a:rPr>
              <a:t>最小生成树的边计数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sv-SE" sz="2000" dirty="0">
                <a:latin typeface="Times New Roman" charset="0"/>
              </a:rPr>
              <a:t>	</a:t>
            </a:r>
            <a:r>
              <a:rPr lang="sv-SE" altLang="zh-CN" sz="2000" dirty="0" err="1">
                <a:latin typeface="Times New Roman" charset="0"/>
              </a:rPr>
              <a:t>bool</a:t>
            </a:r>
            <a:r>
              <a:rPr lang="sv-SE" altLang="zh-CN" sz="2000" dirty="0">
                <a:latin typeface="Times New Roman" charset="0"/>
              </a:rPr>
              <a:t> </a:t>
            </a:r>
            <a:r>
              <a:rPr lang="sv-SE" altLang="zh-CN" sz="2000" dirty="0" err="1">
                <a:latin typeface="Times New Roman" charset="0"/>
              </a:rPr>
              <a:t>heapEmpty</a:t>
            </a:r>
            <a:r>
              <a:rPr lang="sv-SE" altLang="zh-CN" sz="2000" dirty="0">
                <a:latin typeface="Times New Roman" charset="0"/>
              </a:rPr>
              <a:t>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sv-SE" altLang="zh-CN" sz="2000" dirty="0">
                <a:latin typeface="Times New Roman" charset="0"/>
              </a:rPr>
              <a:t>    	for (</a:t>
            </a:r>
            <a:r>
              <a:rPr lang="sv-SE" altLang="zh-CN" sz="2000" dirty="0" err="1">
                <a:latin typeface="Times New Roman" charset="0"/>
              </a:rPr>
              <a:t>int</a:t>
            </a:r>
            <a:r>
              <a:rPr lang="sv-SE" altLang="zh-CN" sz="2000" dirty="0">
                <a:latin typeface="Times New Roman" charset="0"/>
              </a:rPr>
              <a:t> i = 0; i &lt; </a:t>
            </a:r>
            <a:r>
              <a:rPr lang="sv-SE" altLang="zh-CN" sz="2000" dirty="0" err="1">
                <a:latin typeface="Times New Roman" charset="0"/>
              </a:rPr>
              <a:t>G.VerticesNum</a:t>
            </a:r>
            <a:r>
              <a:rPr lang="sv-SE" altLang="zh-CN" sz="2000" dirty="0">
                <a:latin typeface="Times New Roman" charset="0"/>
              </a:rPr>
              <a:t>(); i++)       	// </a:t>
            </a:r>
            <a:r>
              <a:rPr lang="zh-CN" altLang="sv-SE" sz="2000" dirty="0">
                <a:latin typeface="Times New Roman" charset="0"/>
              </a:rPr>
              <a:t>将图的所有边插入最小堆</a:t>
            </a:r>
            <a:r>
              <a:rPr lang="sv-SE" altLang="zh-CN" sz="2000" dirty="0">
                <a:latin typeface="Times New Roman" charset="0"/>
              </a:rPr>
              <a:t>H</a:t>
            </a:r>
            <a:r>
              <a:rPr lang="zh-CN" altLang="sv-SE" sz="2000" dirty="0">
                <a:latin typeface="Times New Roman" charset="0"/>
              </a:rPr>
              <a:t>中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sv-SE" sz="2000" dirty="0">
                <a:latin typeface="Times New Roman" charset="0"/>
              </a:rPr>
              <a:t>		</a:t>
            </a:r>
            <a:r>
              <a:rPr lang="en-US" altLang="zh-CN" sz="2000" dirty="0">
                <a:latin typeface="Times New Roman" charset="0"/>
              </a:rPr>
              <a:t>for (Edge e = G. </a:t>
            </a:r>
            <a:r>
              <a:rPr lang="en-US" altLang="zh-CN" sz="2000" dirty="0" err="1">
                <a:latin typeface="Times New Roman" charset="0"/>
              </a:rPr>
              <a:t>FirstEdge</a:t>
            </a:r>
            <a:r>
              <a:rPr lang="en-US" altLang="zh-CN" sz="2000" dirty="0">
                <a:latin typeface="Times New Roman" charset="0"/>
              </a:rPr>
              <a:t>(</a:t>
            </a:r>
            <a:r>
              <a:rPr lang="en-US" altLang="zh-CN" sz="2000" dirty="0" err="1">
                <a:latin typeface="Times New Roman" charset="0"/>
              </a:rPr>
              <a:t>i</a:t>
            </a:r>
            <a:r>
              <a:rPr lang="en-US" altLang="zh-CN" sz="2000" dirty="0">
                <a:latin typeface="Times New Roman" charset="0"/>
              </a:rPr>
              <a:t>); </a:t>
            </a:r>
            <a:r>
              <a:rPr lang="en-US" altLang="zh-CN" sz="2000" dirty="0" err="1">
                <a:latin typeface="Times New Roman" charset="0"/>
              </a:rPr>
              <a:t>G.IsEdge</a:t>
            </a:r>
            <a:r>
              <a:rPr lang="en-US" altLang="zh-CN" sz="2000" dirty="0">
                <a:latin typeface="Times New Roman" charset="0"/>
              </a:rPr>
              <a:t>(e);e = G. </a:t>
            </a:r>
            <a:r>
              <a:rPr lang="en-US" altLang="zh-CN" sz="2000" dirty="0" err="1">
                <a:latin typeface="Times New Roman" charset="0"/>
              </a:rPr>
              <a:t>NextEdge</a:t>
            </a:r>
            <a:r>
              <a:rPr lang="en-US" altLang="zh-CN" sz="2000" dirty="0">
                <a:latin typeface="Times New Roman" charset="0"/>
              </a:rPr>
              <a:t>(e))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			if (</a:t>
            </a:r>
            <a:r>
              <a:rPr lang="en-US" altLang="zh-CN" sz="2000" dirty="0" err="1">
                <a:latin typeface="Times New Roman" charset="0"/>
              </a:rPr>
              <a:t>G.FromVertex</a:t>
            </a:r>
            <a:r>
              <a:rPr lang="en-US" altLang="zh-CN" sz="2000" dirty="0">
                <a:latin typeface="Times New Roman" charset="0"/>
              </a:rPr>
              <a:t>(e) &lt; </a:t>
            </a:r>
            <a:r>
              <a:rPr lang="en-US" altLang="zh-CN" sz="2000" dirty="0" err="1">
                <a:latin typeface="Times New Roman" charset="0"/>
              </a:rPr>
              <a:t>G.ToVertex</a:t>
            </a:r>
            <a:r>
              <a:rPr lang="en-US" altLang="zh-CN" sz="2000" dirty="0">
                <a:latin typeface="Times New Roman" charset="0"/>
              </a:rPr>
              <a:t>(e)) 	// </a:t>
            </a:r>
            <a:r>
              <a:rPr lang="zh-CN" altLang="en-US" sz="2000" dirty="0">
                <a:latin typeface="Times New Roman" charset="0"/>
              </a:rPr>
              <a:t>对于无向图，防止重复插入边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				</a:t>
            </a:r>
            <a:r>
              <a:rPr lang="en-US" altLang="zh-CN" sz="2000" dirty="0" err="1">
                <a:latin typeface="Times New Roman" charset="0"/>
              </a:rPr>
              <a:t>H.Insert</a:t>
            </a:r>
            <a:r>
              <a:rPr lang="en-US" altLang="zh-CN" sz="2000" dirty="0">
                <a:latin typeface="Times New Roman" charset="0"/>
              </a:rPr>
              <a:t>(e);</a:t>
            </a:r>
            <a:endParaRPr lang="zh-CN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28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latin typeface="Times New Roman" charset="0"/>
              </a:rPr>
              <a:t>Kruskal</a:t>
            </a:r>
            <a:r>
              <a:rPr lang="zh-CN" altLang="en-US" dirty="0">
                <a:latin typeface="Times New Roman" charset="0"/>
              </a:rPr>
              <a:t>算法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12875"/>
            <a:ext cx="7704138" cy="43926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	</a:t>
            </a:r>
            <a:r>
              <a:rPr lang="en-US" altLang="zh-CN" sz="2000" dirty="0" err="1">
                <a:latin typeface="Times New Roman" charset="0"/>
              </a:rPr>
              <a:t>int</a:t>
            </a:r>
            <a:r>
              <a:rPr lang="en-US" altLang="zh-CN" sz="2000" dirty="0">
                <a:latin typeface="Times New Roman" charset="0"/>
              </a:rPr>
              <a:t> </a:t>
            </a:r>
            <a:r>
              <a:rPr lang="en-US" altLang="zh-CN" sz="2000" dirty="0" err="1">
                <a:latin typeface="Times New Roman" charset="0"/>
              </a:rPr>
              <a:t>EquNum</a:t>
            </a:r>
            <a:r>
              <a:rPr lang="en-US" altLang="zh-CN" sz="2000" dirty="0">
                <a:latin typeface="Times New Roman" charset="0"/>
              </a:rPr>
              <a:t> = </a:t>
            </a:r>
            <a:r>
              <a:rPr lang="en-US" altLang="zh-CN" sz="2000" dirty="0" err="1">
                <a:latin typeface="Times New Roman" charset="0"/>
              </a:rPr>
              <a:t>G.VerticesNum</a:t>
            </a:r>
            <a:r>
              <a:rPr lang="en-US" altLang="zh-CN" sz="2000" dirty="0">
                <a:latin typeface="Times New Roman" charset="0"/>
              </a:rPr>
              <a:t>();            // </a:t>
            </a:r>
            <a:r>
              <a:rPr lang="zh-CN" altLang="sv-SE" sz="2000" dirty="0">
                <a:latin typeface="Times New Roman" charset="0"/>
              </a:rPr>
              <a:t>开始</a:t>
            </a:r>
            <a:r>
              <a:rPr lang="en-US" altLang="zh-CN" sz="2000" dirty="0">
                <a:latin typeface="Times New Roman" charset="0"/>
              </a:rPr>
              <a:t>n</a:t>
            </a:r>
            <a:r>
              <a:rPr lang="zh-CN" altLang="sv-SE" sz="2000" dirty="0">
                <a:latin typeface="Times New Roman" charset="0"/>
              </a:rPr>
              <a:t>个顶点分别作为一个等价类</a:t>
            </a:r>
            <a:endParaRPr lang="zh-CN" altLang="en-US" sz="2000" dirty="0">
              <a:latin typeface="Times New Roman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    	</a:t>
            </a:r>
            <a:r>
              <a:rPr lang="en-US" altLang="zh-CN" sz="2000" dirty="0">
                <a:latin typeface="Times New Roman" charset="0"/>
              </a:rPr>
              <a:t>while (</a:t>
            </a:r>
            <a:r>
              <a:rPr lang="en-US" altLang="zh-CN" sz="2000" dirty="0" err="1">
                <a:latin typeface="Times New Roman" charset="0"/>
              </a:rPr>
              <a:t>EquNum</a:t>
            </a:r>
            <a:r>
              <a:rPr lang="en-US" altLang="zh-CN" sz="2000" dirty="0">
                <a:latin typeface="Times New Roman" charset="0"/>
              </a:rPr>
              <a:t> &gt; 1) {           // </a:t>
            </a:r>
            <a:r>
              <a:rPr lang="zh-CN" altLang="en-US" sz="2000" dirty="0">
                <a:latin typeface="Times New Roman" charset="0"/>
              </a:rPr>
              <a:t>当等价类的个数大于</a:t>
            </a:r>
            <a:r>
              <a:rPr lang="en-US" altLang="zh-CN" sz="2000" dirty="0">
                <a:latin typeface="Times New Roman" charset="0"/>
              </a:rPr>
              <a:t>1</a:t>
            </a:r>
            <a:r>
              <a:rPr lang="zh-CN" altLang="en-US" sz="2000" dirty="0">
                <a:latin typeface="Times New Roman" charset="0"/>
              </a:rPr>
              <a:t>时</a:t>
            </a:r>
            <a:r>
              <a:rPr lang="zh-CN" altLang="sv-SE" sz="2000" dirty="0">
                <a:latin typeface="Times New Roman" charset="0"/>
              </a:rPr>
              <a:t>合并等价类</a:t>
            </a:r>
            <a:endParaRPr lang="zh-CN" altLang="en-US" sz="2000" dirty="0">
              <a:latin typeface="Times New Roman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		</a:t>
            </a:r>
            <a:r>
              <a:rPr lang="en-US" altLang="zh-CN" sz="2000" dirty="0" err="1">
                <a:latin typeface="Times New Roman" charset="0"/>
              </a:rPr>
              <a:t>heapEmpty</a:t>
            </a:r>
            <a:r>
              <a:rPr lang="en-US" altLang="zh-CN" sz="2000" dirty="0">
                <a:latin typeface="Times New Roman" charset="0"/>
              </a:rPr>
              <a:t> = </a:t>
            </a:r>
            <a:r>
              <a:rPr lang="en-US" altLang="zh-CN" sz="2000" dirty="0" err="1">
                <a:latin typeface="Times New Roman" charset="0"/>
              </a:rPr>
              <a:t>H.isEmpty</a:t>
            </a:r>
            <a:r>
              <a:rPr lang="en-US" altLang="zh-CN" sz="2000" dirty="0">
                <a:latin typeface="Times New Roman" charset="0"/>
              </a:rPr>
              <a:t>();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		if (!</a:t>
            </a:r>
            <a:r>
              <a:rPr lang="en-US" altLang="zh-CN" sz="2000" dirty="0" err="1">
                <a:latin typeface="Times New Roman" charset="0"/>
              </a:rPr>
              <a:t>heapEmpty</a:t>
            </a:r>
            <a:r>
              <a:rPr lang="en-US" altLang="zh-CN" sz="2000" dirty="0">
                <a:latin typeface="Times New Roman" charset="0"/>
              </a:rPr>
              <a:t>)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			Edge e = </a:t>
            </a:r>
            <a:r>
              <a:rPr lang="en-US" altLang="zh-CN" sz="2000" dirty="0" err="1">
                <a:latin typeface="Times New Roman" charset="0"/>
              </a:rPr>
              <a:t>H.RemoveMin</a:t>
            </a:r>
            <a:r>
              <a:rPr lang="en-US" altLang="zh-CN" sz="2000" dirty="0">
                <a:latin typeface="Times New Roman" charset="0"/>
              </a:rPr>
              <a:t>();       // </a:t>
            </a:r>
            <a:r>
              <a:rPr lang="zh-CN" altLang="sv-SE" sz="2000" dirty="0">
                <a:latin typeface="Times New Roman" charset="0"/>
              </a:rPr>
              <a:t>获得一条权最小的边</a:t>
            </a:r>
            <a:endParaRPr lang="zh-CN" altLang="en-US" sz="2000" dirty="0">
              <a:latin typeface="Times New Roman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		</a:t>
            </a:r>
            <a:r>
              <a:rPr lang="en-US" altLang="zh-CN" sz="2000" dirty="0">
                <a:latin typeface="Times New Roman" charset="0"/>
              </a:rPr>
              <a:t>if (</a:t>
            </a:r>
            <a:r>
              <a:rPr lang="en-US" altLang="zh-CN" sz="2000" dirty="0" err="1">
                <a:latin typeface="Times New Roman" charset="0"/>
              </a:rPr>
              <a:t>heapEmpty</a:t>
            </a:r>
            <a:r>
              <a:rPr lang="en-US" altLang="zh-CN" sz="2000" dirty="0">
                <a:latin typeface="Times New Roman" charset="0"/>
              </a:rPr>
              <a:t> || </a:t>
            </a:r>
            <a:r>
              <a:rPr lang="en-US" altLang="zh-CN" sz="2000" dirty="0" err="1">
                <a:latin typeface="Times New Roman" charset="0"/>
              </a:rPr>
              <a:t>e.weight</a:t>
            </a:r>
            <a:r>
              <a:rPr lang="en-US" altLang="zh-CN" sz="2000" dirty="0">
                <a:latin typeface="Times New Roman" charset="0"/>
              </a:rPr>
              <a:t> == INFINITY) {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			</a:t>
            </a:r>
            <a:r>
              <a:rPr lang="en-US" altLang="zh-CN" sz="2000" dirty="0" err="1">
                <a:latin typeface="Times New Roman" charset="0"/>
              </a:rPr>
              <a:t>cout</a:t>
            </a:r>
            <a:r>
              <a:rPr lang="en-US" altLang="zh-CN" sz="2000" dirty="0">
                <a:latin typeface="Times New Roman" charset="0"/>
              </a:rPr>
              <a:t> &lt;&lt; "</a:t>
            </a:r>
            <a:r>
              <a:rPr lang="zh-CN" altLang="sv-SE" sz="2000" dirty="0">
                <a:latin typeface="Times New Roman" charset="0"/>
              </a:rPr>
              <a:t>不存在最小生成树</a:t>
            </a:r>
            <a:r>
              <a:rPr lang="en-US" altLang="zh-CN" sz="2000" dirty="0">
                <a:latin typeface="Times New Roman" charset="0"/>
              </a:rPr>
              <a:t>." &lt;&lt;</a:t>
            </a:r>
            <a:r>
              <a:rPr lang="en-US" altLang="zh-CN" sz="2000" dirty="0" err="1">
                <a:latin typeface="Times New Roman" charset="0"/>
              </a:rPr>
              <a:t>endl</a:t>
            </a:r>
            <a:r>
              <a:rPr lang="en-US" altLang="zh-CN" sz="2000" dirty="0">
                <a:latin typeface="Times New Roman" charset="0"/>
              </a:rPr>
              <a:t>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            	delete [] MST;                  	// </a:t>
            </a:r>
            <a:r>
              <a:rPr lang="zh-CN" altLang="en-US" sz="2000" dirty="0">
                <a:latin typeface="Times New Roman" charset="0"/>
              </a:rPr>
              <a:t>释放空间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            	</a:t>
            </a:r>
            <a:r>
              <a:rPr lang="en-US" altLang="zh-CN" sz="2000" dirty="0">
                <a:latin typeface="Times New Roman" charset="0"/>
              </a:rPr>
              <a:t>MST = NULL;                 	// MST</a:t>
            </a:r>
            <a:r>
              <a:rPr lang="zh-CN" altLang="en-US" sz="2000" dirty="0">
                <a:latin typeface="Times New Roman" charset="0"/>
              </a:rPr>
              <a:t>赋为空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			</a:t>
            </a:r>
            <a:r>
              <a:rPr lang="en-US" altLang="zh-CN" sz="2000" dirty="0">
                <a:latin typeface="Times New Roman" charset="0"/>
              </a:rPr>
              <a:t>return;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		}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        	</a:t>
            </a:r>
            <a:r>
              <a:rPr lang="en-US" altLang="zh-CN" sz="2000" dirty="0" err="1">
                <a:latin typeface="Times New Roman" charset="0"/>
              </a:rPr>
              <a:t>int</a:t>
            </a:r>
            <a:r>
              <a:rPr lang="en-US" altLang="zh-CN" sz="2000" dirty="0">
                <a:latin typeface="Times New Roman" charset="0"/>
              </a:rPr>
              <a:t> from = </a:t>
            </a:r>
            <a:r>
              <a:rPr lang="en-US" altLang="zh-CN" sz="2000" dirty="0" err="1">
                <a:latin typeface="Times New Roman" charset="0"/>
              </a:rPr>
              <a:t>G.FromVertex</a:t>
            </a:r>
            <a:r>
              <a:rPr lang="en-US" altLang="zh-CN" sz="2000" dirty="0">
                <a:latin typeface="Times New Roman" charset="0"/>
              </a:rPr>
              <a:t>(e);          // </a:t>
            </a:r>
            <a:r>
              <a:rPr lang="zh-CN" altLang="sv-SE" sz="2000" dirty="0">
                <a:latin typeface="Times New Roman" charset="0"/>
              </a:rPr>
              <a:t>记录该条边的信息</a:t>
            </a:r>
            <a:endParaRPr lang="zh-CN" altLang="en-US" sz="2000" dirty="0">
              <a:latin typeface="Times New Roman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        	</a:t>
            </a:r>
            <a:r>
              <a:rPr lang="en-US" altLang="zh-CN" sz="2000" dirty="0" err="1">
                <a:latin typeface="Times New Roman" charset="0"/>
              </a:rPr>
              <a:t>int</a:t>
            </a:r>
            <a:r>
              <a:rPr lang="en-US" altLang="zh-CN" sz="2000" dirty="0">
                <a:latin typeface="Times New Roman" charset="0"/>
              </a:rPr>
              <a:t> to = </a:t>
            </a:r>
            <a:r>
              <a:rPr lang="en-US" altLang="zh-CN" sz="2000" dirty="0" err="1">
                <a:latin typeface="Times New Roman" charset="0"/>
              </a:rPr>
              <a:t>G.ToVertex</a:t>
            </a:r>
            <a:r>
              <a:rPr lang="en-US" altLang="zh-CN" sz="2000" dirty="0">
                <a:latin typeface="Times New Roman" charset="0"/>
              </a:rPr>
              <a:t>(e);</a:t>
            </a:r>
            <a:endParaRPr lang="zh-CN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02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latin typeface="Times New Roman" charset="0"/>
              </a:rPr>
              <a:t>Kruskal</a:t>
            </a:r>
            <a:r>
              <a:rPr lang="zh-CN" altLang="en-US" dirty="0">
                <a:latin typeface="Times New Roman" charset="0"/>
              </a:rPr>
              <a:t>算法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628775"/>
            <a:ext cx="7993063" cy="43926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 	</a:t>
            </a:r>
            <a:r>
              <a:rPr lang="en-US" altLang="zh-CN" sz="2000" dirty="0">
                <a:latin typeface="Times New Roman" charset="0"/>
              </a:rPr>
              <a:t>if (</a:t>
            </a:r>
            <a:r>
              <a:rPr lang="en-US" altLang="zh-CN" sz="2000" dirty="0" err="1">
                <a:latin typeface="Times New Roman" charset="0"/>
              </a:rPr>
              <a:t>A.Different</a:t>
            </a:r>
            <a:r>
              <a:rPr lang="en-US" altLang="zh-CN" sz="2000" dirty="0">
                <a:latin typeface="Times New Roman" charset="0"/>
              </a:rPr>
              <a:t>(</a:t>
            </a:r>
            <a:r>
              <a:rPr lang="en-US" altLang="zh-CN" sz="2000" dirty="0" err="1">
                <a:latin typeface="Times New Roman" charset="0"/>
              </a:rPr>
              <a:t>from,to</a:t>
            </a:r>
            <a:r>
              <a:rPr lang="en-US" altLang="zh-CN" sz="2000" dirty="0">
                <a:latin typeface="Times New Roman" charset="0"/>
              </a:rPr>
              <a:t>)) {           // </a:t>
            </a:r>
            <a:r>
              <a:rPr lang="zh-CN" altLang="sv-SE" sz="2000" dirty="0">
                <a:latin typeface="Times New Roman" charset="0"/>
              </a:rPr>
              <a:t>边</a:t>
            </a:r>
            <a:r>
              <a:rPr lang="en-US" altLang="zh-CN" sz="2000" dirty="0">
                <a:latin typeface="Times New Roman" charset="0"/>
              </a:rPr>
              <a:t>e</a:t>
            </a:r>
            <a:r>
              <a:rPr lang="zh-CN" altLang="sv-SE" sz="2000" dirty="0">
                <a:latin typeface="Times New Roman" charset="0"/>
              </a:rPr>
              <a:t>的两个顶点不在一个等价类</a:t>
            </a:r>
            <a:endParaRPr lang="zh-CN" altLang="en-US" sz="2000" dirty="0">
              <a:latin typeface="Times New Roman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			</a:t>
            </a:r>
            <a:r>
              <a:rPr lang="en-US" altLang="zh-CN" sz="2000" dirty="0" err="1">
                <a:latin typeface="Times New Roman" charset="0"/>
              </a:rPr>
              <a:t>A.Union</a:t>
            </a:r>
            <a:r>
              <a:rPr lang="en-US" altLang="zh-CN" sz="2000" dirty="0">
                <a:latin typeface="Times New Roman" charset="0"/>
              </a:rPr>
              <a:t>(</a:t>
            </a:r>
            <a:r>
              <a:rPr lang="en-US" altLang="zh-CN" sz="2000" dirty="0" err="1">
                <a:latin typeface="Times New Roman" charset="0"/>
              </a:rPr>
              <a:t>from,to</a:t>
            </a:r>
            <a:r>
              <a:rPr lang="en-US" altLang="zh-CN" sz="2000" dirty="0">
                <a:latin typeface="Times New Roman" charset="0"/>
              </a:rPr>
              <a:t>);    	// </a:t>
            </a:r>
            <a:r>
              <a:rPr lang="zh-CN" altLang="sv-SE" sz="2000" dirty="0">
                <a:latin typeface="Times New Roman" charset="0"/>
              </a:rPr>
              <a:t>将边</a:t>
            </a:r>
            <a:r>
              <a:rPr lang="en-US" altLang="zh-CN" sz="2000" dirty="0">
                <a:latin typeface="Times New Roman" charset="0"/>
              </a:rPr>
              <a:t>e</a:t>
            </a:r>
            <a:r>
              <a:rPr lang="zh-CN" altLang="sv-SE" sz="2000" dirty="0">
                <a:latin typeface="Times New Roman" charset="0"/>
              </a:rPr>
              <a:t>的两个顶点所在的等价类合并为一个</a:t>
            </a:r>
            <a:endParaRPr lang="zh-CN" altLang="en-US" sz="2000" dirty="0">
              <a:latin typeface="Times New Roman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zh-CN" altLang="en-US" sz="2000" dirty="0">
                <a:latin typeface="Times New Roman" charset="0"/>
              </a:rPr>
              <a:t>			</a:t>
            </a:r>
            <a:r>
              <a:rPr lang="en-US" altLang="zh-CN" sz="2000" dirty="0" err="1">
                <a:latin typeface="Times New Roman" charset="0"/>
              </a:rPr>
              <a:t>AddEdgetoMST</a:t>
            </a:r>
            <a:r>
              <a:rPr lang="en-US" altLang="zh-CN" sz="2000" dirty="0">
                <a:latin typeface="Times New Roman" charset="0"/>
              </a:rPr>
              <a:t>(</a:t>
            </a:r>
            <a:r>
              <a:rPr lang="en-US" altLang="zh-CN" sz="2000" dirty="0" err="1">
                <a:latin typeface="Times New Roman" charset="0"/>
              </a:rPr>
              <a:t>e,MST,MSTtag</a:t>
            </a:r>
            <a:r>
              <a:rPr lang="en-US" altLang="zh-CN" sz="2000" dirty="0">
                <a:latin typeface="Times New Roman" charset="0"/>
              </a:rPr>
              <a:t>++); // </a:t>
            </a:r>
            <a:r>
              <a:rPr lang="zh-CN" altLang="sv-SE" sz="2000" dirty="0">
                <a:latin typeface="Times New Roman" charset="0"/>
              </a:rPr>
              <a:t>将边</a:t>
            </a:r>
            <a:r>
              <a:rPr lang="en-US" altLang="zh-CN" sz="2000" dirty="0">
                <a:latin typeface="Times New Roman" charset="0"/>
              </a:rPr>
              <a:t>e</a:t>
            </a:r>
            <a:r>
              <a:rPr lang="zh-CN" altLang="sv-SE" sz="2000" dirty="0">
                <a:latin typeface="Times New Roman" charset="0"/>
              </a:rPr>
              <a:t>加到</a:t>
            </a:r>
            <a:r>
              <a:rPr lang="en-US" altLang="zh-CN" sz="2000" dirty="0">
                <a:latin typeface="Times New Roman" charset="0"/>
              </a:rPr>
              <a:t>MST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			</a:t>
            </a:r>
            <a:r>
              <a:rPr lang="en-US" altLang="zh-CN" sz="2000" dirty="0" err="1">
                <a:latin typeface="Times New Roman" charset="0"/>
              </a:rPr>
              <a:t>EquNum</a:t>
            </a:r>
            <a:r>
              <a:rPr lang="en-US" altLang="zh-CN" sz="2000" dirty="0">
                <a:latin typeface="Times New Roman" charset="0"/>
              </a:rPr>
              <a:t>--;                     	// </a:t>
            </a:r>
            <a:r>
              <a:rPr lang="zh-CN" altLang="sv-SE" sz="2000" dirty="0">
                <a:latin typeface="Times New Roman" charset="0"/>
              </a:rPr>
              <a:t>等价类的个数减</a:t>
            </a:r>
            <a:r>
              <a:rPr lang="en-US" altLang="zh-CN" sz="2000" dirty="0">
                <a:latin typeface="Times New Roman" charset="0"/>
              </a:rPr>
              <a:t>1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		}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	}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}</a:t>
            </a:r>
            <a:endParaRPr lang="sv-SE" altLang="zh-CN" sz="2000" b="1" dirty="0">
              <a:latin typeface="Times New Roman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altLang="zh-CN" sz="2000" dirty="0">
              <a:latin typeface="Times New Roman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000" dirty="0">
                <a:latin typeface="Times New Roman" charset="0"/>
              </a:rPr>
              <a:t>            </a:t>
            </a:r>
            <a:endParaRPr lang="zh-CN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85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Times New Roman" charset="0"/>
                <a:ea typeface="楷体" charset="0"/>
              </a:rPr>
              <a:t>Kruskal</a:t>
            </a:r>
            <a:r>
              <a:rPr lang="ja-JP" altLang="en-US">
                <a:solidFill>
                  <a:srgbClr val="FFFFFF"/>
                </a:solidFill>
                <a:latin typeface="Arial" charset="0"/>
                <a:ea typeface="楷体" charset="0"/>
              </a:rPr>
              <a:t>’</a:t>
            </a:r>
            <a:r>
              <a:rPr lang="en-US" altLang="ja-JP">
                <a:solidFill>
                  <a:srgbClr val="FFFFFF"/>
                </a:solidFill>
                <a:latin typeface="Times New Roman" charset="0"/>
                <a:ea typeface="楷体" charset="0"/>
              </a:rPr>
              <a:t>s Algorithm Analysis</a:t>
            </a:r>
            <a:endParaRPr lang="en-US">
              <a:solidFill>
                <a:srgbClr val="FFFFFF"/>
              </a:solidFill>
              <a:latin typeface="Times New Roman" charset="0"/>
              <a:ea typeface="楷体" charset="0"/>
            </a:endParaRP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35063"/>
            <a:ext cx="8664575" cy="5246687"/>
          </a:xfrm>
        </p:spPr>
        <p:txBody>
          <a:bodyPr/>
          <a:lstStyle/>
          <a:p>
            <a:r>
              <a:rPr lang="en-US" sz="3200">
                <a:latin typeface="Times New Roman" charset="0"/>
                <a:ea typeface="楷体" charset="0"/>
              </a:rPr>
              <a:t>Initialize forest </a:t>
            </a:r>
            <a:r>
              <a:rPr lang="en-US" sz="3200">
                <a:solidFill>
                  <a:srgbClr val="CC0000"/>
                </a:solidFill>
                <a:latin typeface="Times New Roman" charset="0"/>
                <a:ea typeface="楷体" charset="0"/>
              </a:rPr>
              <a:t>O(n)</a:t>
            </a:r>
          </a:p>
          <a:p>
            <a:r>
              <a:rPr lang="en-US" sz="3200">
                <a:latin typeface="Times New Roman" charset="0"/>
                <a:ea typeface="楷体" charset="0"/>
              </a:rPr>
              <a:t>Initialize heap </a:t>
            </a:r>
            <a:r>
              <a:rPr lang="en-US" sz="3200">
                <a:solidFill>
                  <a:srgbClr val="CC0000"/>
                </a:solidFill>
                <a:latin typeface="Times New Roman" charset="0"/>
                <a:ea typeface="楷体" charset="0"/>
              </a:rPr>
              <a:t>O(m), m = |E|</a:t>
            </a:r>
          </a:p>
          <a:p>
            <a:r>
              <a:rPr lang="en-US" sz="3200">
                <a:latin typeface="Times New Roman" charset="0"/>
                <a:ea typeface="楷体" charset="0"/>
              </a:rPr>
              <a:t>Loop performed </a:t>
            </a:r>
            <a:r>
              <a:rPr lang="en-US" sz="3200">
                <a:solidFill>
                  <a:srgbClr val="CC0000"/>
                </a:solidFill>
                <a:latin typeface="Times New Roman" charset="0"/>
                <a:ea typeface="楷体" charset="0"/>
              </a:rPr>
              <a:t>m</a:t>
            </a:r>
            <a:r>
              <a:rPr lang="en-US" sz="3200">
                <a:latin typeface="Times New Roman" charset="0"/>
                <a:ea typeface="楷体" charset="0"/>
              </a:rPr>
              <a:t> times</a:t>
            </a:r>
          </a:p>
          <a:p>
            <a:pPr lvl="1"/>
            <a:r>
              <a:rPr lang="en-US" sz="3200">
                <a:latin typeface="Times New Roman" charset="0"/>
                <a:ea typeface="楷体" charset="0"/>
              </a:rPr>
              <a:t>In the loop one Deletemin </a:t>
            </a:r>
            <a:r>
              <a:rPr lang="en-US" sz="3200">
                <a:solidFill>
                  <a:schemeClr val="accent2"/>
                </a:solidFill>
                <a:latin typeface="Times New Roman" charset="0"/>
                <a:ea typeface="楷体" charset="0"/>
              </a:rPr>
              <a:t>O(logm)</a:t>
            </a:r>
          </a:p>
          <a:p>
            <a:pPr lvl="1"/>
            <a:r>
              <a:rPr lang="en-US" sz="3200">
                <a:latin typeface="Times New Roman" charset="0"/>
                <a:ea typeface="楷体" charset="0"/>
              </a:rPr>
              <a:t>Two Find, each </a:t>
            </a:r>
            <a:r>
              <a:rPr lang="en-US" sz="3200">
                <a:solidFill>
                  <a:schemeClr val="accent2"/>
                </a:solidFill>
                <a:latin typeface="Times New Roman" charset="0"/>
                <a:ea typeface="楷体" charset="0"/>
              </a:rPr>
              <a:t>O(logn)</a:t>
            </a:r>
          </a:p>
          <a:p>
            <a:pPr lvl="1"/>
            <a:r>
              <a:rPr lang="en-US" sz="3200">
                <a:latin typeface="Times New Roman" charset="0"/>
                <a:ea typeface="楷体" charset="0"/>
              </a:rPr>
              <a:t>One Union (at most) </a:t>
            </a:r>
            <a:r>
              <a:rPr lang="en-US" sz="3200">
                <a:solidFill>
                  <a:schemeClr val="accent2"/>
                </a:solidFill>
                <a:latin typeface="Times New Roman" charset="0"/>
                <a:ea typeface="楷体" charset="0"/>
              </a:rPr>
              <a:t>O(1)</a:t>
            </a:r>
          </a:p>
          <a:p>
            <a:r>
              <a:rPr lang="en-US" sz="3200">
                <a:latin typeface="Times New Roman" charset="0"/>
                <a:ea typeface="楷体" charset="0"/>
              </a:rPr>
              <a:t>So worst case </a:t>
            </a:r>
            <a:r>
              <a:rPr lang="en-US" sz="3200">
                <a:solidFill>
                  <a:srgbClr val="CC0000"/>
                </a:solidFill>
                <a:latin typeface="Times New Roman" charset="0"/>
                <a:ea typeface="楷体" charset="0"/>
              </a:rPr>
              <a:t>O(mlogm)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-100013"/>
            <a:ext cx="7793037" cy="838201"/>
          </a:xfrm>
          <a:noFill/>
        </p:spPr>
        <p:txBody>
          <a:bodyPr anchor="b"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Time Complexity</a:t>
            </a:r>
          </a:p>
        </p:txBody>
      </p:sp>
      <p:sp>
        <p:nvSpPr>
          <p:cNvPr id="7885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548680"/>
            <a:ext cx="8574088" cy="4760913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3200" dirty="0">
              <a:latin typeface="Times New Roman" charset="0"/>
              <a:ea typeface="楷体" charset="0"/>
            </a:endParaRPr>
          </a:p>
          <a:p>
            <a:pPr eaLnBrk="1" hangingPunct="1"/>
            <a:r>
              <a:rPr lang="en-US" altLang="zh-CN" sz="3200" dirty="0" err="1">
                <a:latin typeface="Times New Roman" charset="0"/>
                <a:ea typeface="楷体" charset="0"/>
              </a:rPr>
              <a:t>Kruskal’s</a:t>
            </a:r>
            <a:r>
              <a:rPr lang="en-US" altLang="zh-CN" sz="3200" dirty="0">
                <a:latin typeface="Times New Roman" charset="0"/>
                <a:ea typeface="楷体" charset="0"/>
              </a:rPr>
              <a:t> algorithm:  </a:t>
            </a:r>
            <a:r>
              <a:rPr lang="en-US" altLang="zh-CN" sz="3200" i="1" dirty="0">
                <a:latin typeface="Times New Roman" charset="0"/>
                <a:ea typeface="楷体" charset="0"/>
              </a:rPr>
              <a:t> O(|E| </a:t>
            </a:r>
            <a:r>
              <a:rPr lang="en-US" altLang="zh-CN" sz="3200" dirty="0">
                <a:latin typeface="Times New Roman" charset="0"/>
                <a:ea typeface="楷体" charset="0"/>
              </a:rPr>
              <a:t>log |</a:t>
            </a:r>
            <a:r>
              <a:rPr lang="en-US" altLang="zh-CN" sz="3200" i="1" dirty="0">
                <a:latin typeface="Times New Roman" charset="0"/>
                <a:ea typeface="楷体" charset="0"/>
              </a:rPr>
              <a:t>E|)</a:t>
            </a:r>
          </a:p>
          <a:p>
            <a:pPr eaLnBrk="1" hangingPunct="1"/>
            <a:r>
              <a:rPr lang="en-US" altLang="zh-CN" sz="3200" dirty="0">
                <a:latin typeface="Times New Roman" charset="0"/>
                <a:ea typeface="楷体" charset="0"/>
              </a:rPr>
              <a:t>Prim’s algorithm: </a:t>
            </a:r>
            <a:r>
              <a:rPr lang="en-US" altLang="zh-CN" sz="3200" i="1" dirty="0">
                <a:latin typeface="Times New Roman" charset="0"/>
                <a:ea typeface="楷体" charset="0"/>
              </a:rPr>
              <a:t>O(|V|</a:t>
            </a:r>
            <a:r>
              <a:rPr lang="en-US" altLang="zh-CN" sz="3200" i="1" baseline="30000" dirty="0">
                <a:latin typeface="Times New Roman" charset="0"/>
                <a:ea typeface="楷体" charset="0"/>
              </a:rPr>
              <a:t>2</a:t>
            </a:r>
            <a:r>
              <a:rPr lang="en-US" altLang="zh-CN" sz="3200" i="1" dirty="0">
                <a:latin typeface="Times New Roman" charset="0"/>
                <a:ea typeface="楷体" charset="0"/>
              </a:rPr>
              <a:t>)</a:t>
            </a:r>
          </a:p>
          <a:p>
            <a:pPr eaLnBrk="1" hangingPunct="1">
              <a:buFontTx/>
              <a:buNone/>
            </a:pPr>
            <a:endParaRPr lang="en-US" altLang="zh-CN" sz="3200" i="1" dirty="0">
              <a:latin typeface="Times New Roman" charset="0"/>
              <a:ea typeface="楷体" charset="0"/>
            </a:endParaRPr>
          </a:p>
          <a:p>
            <a:pPr eaLnBrk="1" hangingPunct="1"/>
            <a:r>
              <a:rPr lang="en-US" altLang="zh-CN" sz="3200" dirty="0" err="1">
                <a:latin typeface="Times New Roman" charset="0"/>
                <a:ea typeface="楷体" charset="0"/>
              </a:rPr>
              <a:t>Kruskal’s</a:t>
            </a:r>
            <a:r>
              <a:rPr lang="en-US" altLang="zh-CN" sz="3200" dirty="0">
                <a:latin typeface="Times New Roman" charset="0"/>
                <a:ea typeface="楷体" charset="0"/>
              </a:rPr>
              <a:t> algorithm is preferable on sparse graphs, i.e., where </a:t>
            </a:r>
            <a:r>
              <a:rPr lang="en-US" altLang="zh-CN" sz="3200" i="1" dirty="0">
                <a:latin typeface="Times New Roman" charset="0"/>
                <a:ea typeface="楷体" charset="0"/>
              </a:rPr>
              <a:t>e</a:t>
            </a:r>
            <a:r>
              <a:rPr lang="en-US" altLang="zh-CN" sz="3200" dirty="0">
                <a:latin typeface="Times New Roman" charset="0"/>
                <a:ea typeface="楷体" charset="0"/>
              </a:rPr>
              <a:t> is very small</a:t>
            </a:r>
          </a:p>
          <a:p>
            <a:pPr eaLnBrk="1" hangingPunct="1"/>
            <a:endParaRPr lang="en-US" altLang="zh-CN" sz="3200" dirty="0">
              <a:latin typeface="Times New Roman" charset="0"/>
              <a:ea typeface="楷体" charset="0"/>
            </a:endParaRPr>
          </a:p>
          <a:p>
            <a:pPr eaLnBrk="1" hangingPunct="1"/>
            <a:r>
              <a:rPr lang="en-US" sz="3200" dirty="0">
                <a:latin typeface="Times New Roman" charset="0"/>
                <a:ea typeface="楷体" charset="0"/>
              </a:rPr>
              <a:t>In practice, </a:t>
            </a:r>
            <a:r>
              <a:rPr lang="en-US" sz="3200" dirty="0" err="1">
                <a:latin typeface="Times New Roman" charset="0"/>
                <a:ea typeface="楷体" charset="0"/>
              </a:rPr>
              <a:t>Kruskal</a:t>
            </a:r>
            <a:r>
              <a:rPr lang="en-US" sz="3200" dirty="0">
                <a:latin typeface="Times New Roman" charset="0"/>
                <a:ea typeface="楷体" charset="0"/>
              </a:rPr>
              <a:t> has a tendency to run faster since graphs might not be dense and not all edges need to be looked at in the </a:t>
            </a:r>
            <a:r>
              <a:rPr lang="en-US" sz="3200" dirty="0" err="1">
                <a:latin typeface="Times New Roman" charset="0"/>
                <a:ea typeface="楷体" charset="0"/>
              </a:rPr>
              <a:t>Deletemin</a:t>
            </a:r>
            <a:r>
              <a:rPr lang="en-US" sz="3200" dirty="0">
                <a:latin typeface="Times New Roman" charset="0"/>
                <a:ea typeface="楷体" charset="0"/>
              </a:rPr>
              <a:t> operations</a:t>
            </a:r>
          </a:p>
          <a:p>
            <a:pPr eaLnBrk="1" hangingPunct="1"/>
            <a:endParaRPr lang="en-US" altLang="zh-CN" sz="3200" dirty="0">
              <a:latin typeface="Times New Roman" charset="0"/>
              <a:ea typeface="楷体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Title 1">
            <a:extLst>
              <a:ext uri="{FF2B5EF4-FFF2-40B4-BE49-F238E27FC236}">
                <a16:creationId xmlns:a16="http://schemas.microsoft.com/office/drawing/2014/main" id="{F63A3A05-F236-6D43-B50E-6E1957C1C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</a:p>
        </p:txBody>
      </p:sp>
      <p:sp>
        <p:nvSpPr>
          <p:cNvPr id="244738" name="Content Placeholder 2">
            <a:extLst>
              <a:ext uri="{FF2B5EF4-FFF2-40B4-BE49-F238E27FC236}">
                <a16:creationId xmlns:a16="http://schemas.microsoft.com/office/drawing/2014/main" id="{40EAC6C1-28ED-164A-9EC1-DEA2A47FC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refer to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Icourse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Touge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for quiz:  23:55 </a:t>
            </a:r>
            <a:r>
              <a:rPr lang="en-US" altLang="zh-CN" sz="2800" dirty="0"/>
              <a:t>September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16, 2022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for homework:  </a:t>
            </a:r>
            <a:r>
              <a:rPr lang="en-US" altLang="zh-CN" sz="2800" dirty="0"/>
              <a:t>23:55 September 21, 2022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for lab assignment:  </a:t>
            </a:r>
            <a:r>
              <a:rPr lang="en-US" altLang="zh-CN" sz="2800" dirty="0"/>
              <a:t>23:55 September 21, 2022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0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-26988"/>
            <a:ext cx="7793037" cy="838201"/>
          </a:xfrm>
          <a:noFill/>
        </p:spPr>
        <p:txBody>
          <a:bodyPr anchor="b"/>
          <a:lstStyle/>
          <a:p>
            <a:pPr eaLnBrk="1" hangingPunct="1"/>
            <a:r>
              <a:rPr lang="en-US" altLang="zh-CN">
                <a:latin typeface="Times New Roman" charset="0"/>
                <a:ea typeface="楷体" charset="0"/>
              </a:rPr>
              <a:t>How Can We Generate a MST? </a:t>
            </a:r>
          </a:p>
        </p:txBody>
      </p:sp>
      <p:grpSp>
        <p:nvGrpSpPr>
          <p:cNvPr id="12290" name="Group 5"/>
          <p:cNvGrpSpPr>
            <a:grpSpLocks/>
          </p:cNvGrpSpPr>
          <p:nvPr/>
        </p:nvGrpSpPr>
        <p:grpSpPr bwMode="auto">
          <a:xfrm>
            <a:off x="958850" y="2209800"/>
            <a:ext cx="2438400" cy="2057400"/>
            <a:chOff x="2160" y="1344"/>
            <a:chExt cx="1536" cy="1296"/>
          </a:xfrm>
        </p:grpSpPr>
        <p:sp>
          <p:nvSpPr>
            <p:cNvPr id="12314" name="Oval 6"/>
            <p:cNvSpPr>
              <a:spLocks noChangeArrowheads="1"/>
            </p:cNvSpPr>
            <p:nvPr/>
          </p:nvSpPr>
          <p:spPr bwMode="auto">
            <a:xfrm>
              <a:off x="2160" y="1584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a</a:t>
              </a:r>
            </a:p>
          </p:txBody>
        </p:sp>
        <p:sp>
          <p:nvSpPr>
            <p:cNvPr id="12315" name="Oval 7"/>
            <p:cNvSpPr>
              <a:spLocks noChangeArrowheads="1"/>
            </p:cNvSpPr>
            <p:nvPr/>
          </p:nvSpPr>
          <p:spPr bwMode="auto">
            <a:xfrm>
              <a:off x="2304" y="2400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c</a:t>
              </a:r>
            </a:p>
          </p:txBody>
        </p:sp>
        <p:sp>
          <p:nvSpPr>
            <p:cNvPr id="12316" name="Oval 8"/>
            <p:cNvSpPr>
              <a:spLocks noChangeArrowheads="1"/>
            </p:cNvSpPr>
            <p:nvPr/>
          </p:nvSpPr>
          <p:spPr bwMode="auto">
            <a:xfrm>
              <a:off x="3216" y="2256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e</a:t>
              </a:r>
            </a:p>
          </p:txBody>
        </p:sp>
        <p:sp>
          <p:nvSpPr>
            <p:cNvPr id="12317" name="Oval 9"/>
            <p:cNvSpPr>
              <a:spLocks noChangeArrowheads="1"/>
            </p:cNvSpPr>
            <p:nvPr/>
          </p:nvSpPr>
          <p:spPr bwMode="auto">
            <a:xfrm>
              <a:off x="2640" y="1728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d</a:t>
              </a:r>
            </a:p>
          </p:txBody>
        </p:sp>
        <p:sp>
          <p:nvSpPr>
            <p:cNvPr id="12318" name="Oval 10"/>
            <p:cNvSpPr>
              <a:spLocks noChangeArrowheads="1"/>
            </p:cNvSpPr>
            <p:nvPr/>
          </p:nvSpPr>
          <p:spPr bwMode="auto">
            <a:xfrm>
              <a:off x="3456" y="1392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b</a:t>
              </a:r>
            </a:p>
          </p:txBody>
        </p:sp>
        <p:cxnSp>
          <p:nvCxnSpPr>
            <p:cNvPr id="12319" name="AutoShape 11"/>
            <p:cNvCxnSpPr>
              <a:cxnSpLocks noChangeShapeType="1"/>
              <a:stCxn id="12314" idx="7"/>
              <a:endCxn id="12318" idx="2"/>
            </p:cNvCxnSpPr>
            <p:nvPr/>
          </p:nvCxnSpPr>
          <p:spPr bwMode="auto">
            <a:xfrm flipV="1">
              <a:off x="2365" y="1512"/>
              <a:ext cx="1091" cy="10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20" name="AutoShape 12"/>
            <p:cNvCxnSpPr>
              <a:cxnSpLocks noChangeShapeType="1"/>
              <a:stCxn id="12317" idx="6"/>
              <a:endCxn id="12318" idx="3"/>
            </p:cNvCxnSpPr>
            <p:nvPr/>
          </p:nvCxnSpPr>
          <p:spPr bwMode="auto">
            <a:xfrm flipV="1">
              <a:off x="2880" y="1597"/>
              <a:ext cx="611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21" name="AutoShape 13"/>
            <p:cNvCxnSpPr>
              <a:cxnSpLocks noChangeShapeType="1"/>
              <a:stCxn id="12314" idx="4"/>
              <a:endCxn id="12315" idx="0"/>
            </p:cNvCxnSpPr>
            <p:nvPr/>
          </p:nvCxnSpPr>
          <p:spPr bwMode="auto">
            <a:xfrm>
              <a:off x="2280" y="1824"/>
              <a:ext cx="144" cy="5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22" name="AutoShape 14"/>
            <p:cNvCxnSpPr>
              <a:cxnSpLocks noChangeShapeType="1"/>
              <a:stCxn id="12314" idx="5"/>
              <a:endCxn id="12317" idx="2"/>
            </p:cNvCxnSpPr>
            <p:nvPr/>
          </p:nvCxnSpPr>
          <p:spPr bwMode="auto">
            <a:xfrm>
              <a:off x="2365" y="1789"/>
              <a:ext cx="275" cy="5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23" name="AutoShape 15"/>
            <p:cNvCxnSpPr>
              <a:cxnSpLocks noChangeShapeType="1"/>
              <a:stCxn id="12315" idx="7"/>
              <a:endCxn id="12317" idx="3"/>
            </p:cNvCxnSpPr>
            <p:nvPr/>
          </p:nvCxnSpPr>
          <p:spPr bwMode="auto">
            <a:xfrm flipV="1">
              <a:off x="2509" y="1933"/>
              <a:ext cx="166" cy="50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24" name="AutoShape 16"/>
            <p:cNvCxnSpPr>
              <a:cxnSpLocks noChangeShapeType="1"/>
              <a:stCxn id="12317" idx="5"/>
              <a:endCxn id="12316" idx="1"/>
            </p:cNvCxnSpPr>
            <p:nvPr/>
          </p:nvCxnSpPr>
          <p:spPr bwMode="auto">
            <a:xfrm>
              <a:off x="2845" y="1933"/>
              <a:ext cx="406" cy="35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25" name="AutoShape 17"/>
            <p:cNvCxnSpPr>
              <a:cxnSpLocks noChangeShapeType="1"/>
              <a:stCxn id="12318" idx="4"/>
              <a:endCxn id="12316" idx="0"/>
            </p:cNvCxnSpPr>
            <p:nvPr/>
          </p:nvCxnSpPr>
          <p:spPr bwMode="auto">
            <a:xfrm flipH="1">
              <a:off x="3336" y="1632"/>
              <a:ext cx="240" cy="62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26" name="AutoShape 18"/>
            <p:cNvCxnSpPr>
              <a:cxnSpLocks noChangeShapeType="1"/>
              <a:stCxn id="12316" idx="2"/>
              <a:endCxn id="12315" idx="6"/>
            </p:cNvCxnSpPr>
            <p:nvPr/>
          </p:nvCxnSpPr>
          <p:spPr bwMode="auto">
            <a:xfrm flipH="1">
              <a:off x="2544" y="2376"/>
              <a:ext cx="672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327" name="Text Box 19"/>
            <p:cNvSpPr txBox="1">
              <a:spLocks noChangeArrowheads="1"/>
            </p:cNvSpPr>
            <p:nvPr/>
          </p:nvSpPr>
          <p:spPr bwMode="auto">
            <a:xfrm>
              <a:off x="2438" y="161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2</a:t>
              </a:r>
            </a:p>
          </p:txBody>
        </p:sp>
        <p:sp>
          <p:nvSpPr>
            <p:cNvPr id="12328" name="Text Box 20"/>
            <p:cNvSpPr txBox="1">
              <a:spLocks noChangeArrowheads="1"/>
            </p:cNvSpPr>
            <p:nvPr/>
          </p:nvSpPr>
          <p:spPr bwMode="auto">
            <a:xfrm>
              <a:off x="2448" y="197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4</a:t>
              </a:r>
            </a:p>
          </p:txBody>
        </p:sp>
        <p:sp>
          <p:nvSpPr>
            <p:cNvPr id="12329" name="Text Box 21"/>
            <p:cNvSpPr txBox="1">
              <a:spLocks noChangeArrowheads="1"/>
            </p:cNvSpPr>
            <p:nvPr/>
          </p:nvSpPr>
          <p:spPr bwMode="auto">
            <a:xfrm>
              <a:off x="2172" y="197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5</a:t>
              </a:r>
            </a:p>
          </p:txBody>
        </p:sp>
        <p:sp>
          <p:nvSpPr>
            <p:cNvPr id="12330" name="Text Box 22"/>
            <p:cNvSpPr txBox="1">
              <a:spLocks noChangeArrowheads="1"/>
            </p:cNvSpPr>
            <p:nvPr/>
          </p:nvSpPr>
          <p:spPr bwMode="auto">
            <a:xfrm>
              <a:off x="2780" y="134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9</a:t>
              </a:r>
            </a:p>
          </p:txBody>
        </p:sp>
        <p:sp>
          <p:nvSpPr>
            <p:cNvPr id="12331" name="Text Box 23"/>
            <p:cNvSpPr txBox="1">
              <a:spLocks noChangeArrowheads="1"/>
            </p:cNvSpPr>
            <p:nvPr/>
          </p:nvSpPr>
          <p:spPr bwMode="auto">
            <a:xfrm>
              <a:off x="2972" y="159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6</a:t>
              </a:r>
            </a:p>
          </p:txBody>
        </p:sp>
        <p:sp>
          <p:nvSpPr>
            <p:cNvPr id="12332" name="Text Box 24"/>
            <p:cNvSpPr txBox="1">
              <a:spLocks noChangeArrowheads="1"/>
            </p:cNvSpPr>
            <p:nvPr/>
          </p:nvSpPr>
          <p:spPr bwMode="auto">
            <a:xfrm>
              <a:off x="2972" y="188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4</a:t>
              </a:r>
            </a:p>
          </p:txBody>
        </p:sp>
        <p:sp>
          <p:nvSpPr>
            <p:cNvPr id="12333" name="Text Box 25"/>
            <p:cNvSpPr txBox="1">
              <a:spLocks noChangeArrowheads="1"/>
            </p:cNvSpPr>
            <p:nvPr/>
          </p:nvSpPr>
          <p:spPr bwMode="auto">
            <a:xfrm>
              <a:off x="2780" y="226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5</a:t>
              </a:r>
            </a:p>
          </p:txBody>
        </p:sp>
        <p:sp>
          <p:nvSpPr>
            <p:cNvPr id="12334" name="Text Box 26"/>
            <p:cNvSpPr txBox="1">
              <a:spLocks noChangeArrowheads="1"/>
            </p:cNvSpPr>
            <p:nvPr/>
          </p:nvSpPr>
          <p:spPr bwMode="auto">
            <a:xfrm>
              <a:off x="3456" y="188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5</a:t>
              </a:r>
            </a:p>
          </p:txBody>
        </p:sp>
      </p:grpSp>
      <p:grpSp>
        <p:nvGrpSpPr>
          <p:cNvPr id="12291" name="Group 27"/>
          <p:cNvGrpSpPr>
            <a:grpSpLocks/>
          </p:cNvGrpSpPr>
          <p:nvPr/>
        </p:nvGrpSpPr>
        <p:grpSpPr bwMode="auto">
          <a:xfrm>
            <a:off x="4997450" y="2209800"/>
            <a:ext cx="2438400" cy="2057400"/>
            <a:chOff x="3360" y="1392"/>
            <a:chExt cx="1536" cy="1296"/>
          </a:xfrm>
        </p:grpSpPr>
        <p:sp>
          <p:nvSpPr>
            <p:cNvPr id="12293" name="Oval 28"/>
            <p:cNvSpPr>
              <a:spLocks noChangeArrowheads="1"/>
            </p:cNvSpPr>
            <p:nvPr/>
          </p:nvSpPr>
          <p:spPr bwMode="auto">
            <a:xfrm>
              <a:off x="3360" y="1632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a</a:t>
              </a:r>
            </a:p>
          </p:txBody>
        </p:sp>
        <p:sp>
          <p:nvSpPr>
            <p:cNvPr id="12294" name="Oval 29"/>
            <p:cNvSpPr>
              <a:spLocks noChangeArrowheads="1"/>
            </p:cNvSpPr>
            <p:nvPr/>
          </p:nvSpPr>
          <p:spPr bwMode="auto">
            <a:xfrm>
              <a:off x="3504" y="2448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c</a:t>
              </a:r>
            </a:p>
          </p:txBody>
        </p:sp>
        <p:sp>
          <p:nvSpPr>
            <p:cNvPr id="12295" name="Oval 30"/>
            <p:cNvSpPr>
              <a:spLocks noChangeArrowheads="1"/>
            </p:cNvSpPr>
            <p:nvPr/>
          </p:nvSpPr>
          <p:spPr bwMode="auto">
            <a:xfrm>
              <a:off x="4416" y="2304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e</a:t>
              </a:r>
            </a:p>
          </p:txBody>
        </p:sp>
        <p:sp>
          <p:nvSpPr>
            <p:cNvPr id="12296" name="Oval 31"/>
            <p:cNvSpPr>
              <a:spLocks noChangeArrowheads="1"/>
            </p:cNvSpPr>
            <p:nvPr/>
          </p:nvSpPr>
          <p:spPr bwMode="auto">
            <a:xfrm>
              <a:off x="3840" y="1776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d</a:t>
              </a:r>
            </a:p>
          </p:txBody>
        </p:sp>
        <p:sp>
          <p:nvSpPr>
            <p:cNvPr id="12297" name="Oval 32"/>
            <p:cNvSpPr>
              <a:spLocks noChangeArrowheads="1"/>
            </p:cNvSpPr>
            <p:nvPr/>
          </p:nvSpPr>
          <p:spPr bwMode="auto">
            <a:xfrm>
              <a:off x="4656" y="1440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/>
                <a:t>b</a:t>
              </a:r>
            </a:p>
          </p:txBody>
        </p:sp>
        <p:cxnSp>
          <p:nvCxnSpPr>
            <p:cNvPr id="12298" name="AutoShape 33"/>
            <p:cNvCxnSpPr>
              <a:cxnSpLocks noChangeShapeType="1"/>
              <a:stCxn id="12293" idx="7"/>
              <a:endCxn id="12297" idx="2"/>
            </p:cNvCxnSpPr>
            <p:nvPr/>
          </p:nvCxnSpPr>
          <p:spPr bwMode="auto">
            <a:xfrm flipV="1">
              <a:off x="3565" y="1560"/>
              <a:ext cx="1091" cy="10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299" name="AutoShape 34"/>
            <p:cNvCxnSpPr>
              <a:cxnSpLocks noChangeShapeType="1"/>
              <a:stCxn id="12296" idx="6"/>
              <a:endCxn id="12297" idx="3"/>
            </p:cNvCxnSpPr>
            <p:nvPr/>
          </p:nvCxnSpPr>
          <p:spPr bwMode="auto">
            <a:xfrm flipV="1">
              <a:off x="4080" y="1645"/>
              <a:ext cx="611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00" name="AutoShape 35"/>
            <p:cNvCxnSpPr>
              <a:cxnSpLocks noChangeShapeType="1"/>
              <a:stCxn id="12293" idx="4"/>
              <a:endCxn id="12294" idx="0"/>
            </p:cNvCxnSpPr>
            <p:nvPr/>
          </p:nvCxnSpPr>
          <p:spPr bwMode="auto">
            <a:xfrm>
              <a:off x="3480" y="1872"/>
              <a:ext cx="144" cy="5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01" name="AutoShape 36"/>
            <p:cNvCxnSpPr>
              <a:cxnSpLocks noChangeShapeType="1"/>
              <a:stCxn id="12293" idx="5"/>
              <a:endCxn id="12296" idx="2"/>
            </p:cNvCxnSpPr>
            <p:nvPr/>
          </p:nvCxnSpPr>
          <p:spPr bwMode="auto">
            <a:xfrm>
              <a:off x="3565" y="1837"/>
              <a:ext cx="275" cy="59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02" name="AutoShape 37"/>
            <p:cNvCxnSpPr>
              <a:cxnSpLocks noChangeShapeType="1"/>
              <a:stCxn id="12294" idx="7"/>
              <a:endCxn id="12296" idx="3"/>
            </p:cNvCxnSpPr>
            <p:nvPr/>
          </p:nvCxnSpPr>
          <p:spPr bwMode="auto">
            <a:xfrm flipV="1">
              <a:off x="3709" y="1981"/>
              <a:ext cx="166" cy="502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03" name="AutoShape 38"/>
            <p:cNvCxnSpPr>
              <a:cxnSpLocks noChangeShapeType="1"/>
              <a:stCxn id="12296" idx="5"/>
              <a:endCxn id="12295" idx="1"/>
            </p:cNvCxnSpPr>
            <p:nvPr/>
          </p:nvCxnSpPr>
          <p:spPr bwMode="auto">
            <a:xfrm>
              <a:off x="4045" y="1981"/>
              <a:ext cx="406" cy="358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04" name="AutoShape 39"/>
            <p:cNvCxnSpPr>
              <a:cxnSpLocks noChangeShapeType="1"/>
              <a:stCxn id="12297" idx="4"/>
              <a:endCxn id="12295" idx="0"/>
            </p:cNvCxnSpPr>
            <p:nvPr/>
          </p:nvCxnSpPr>
          <p:spPr bwMode="auto">
            <a:xfrm flipH="1">
              <a:off x="4536" y="1680"/>
              <a:ext cx="240" cy="624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305" name="AutoShape 40"/>
            <p:cNvCxnSpPr>
              <a:cxnSpLocks noChangeShapeType="1"/>
              <a:stCxn id="12295" idx="2"/>
              <a:endCxn id="12294" idx="6"/>
            </p:cNvCxnSpPr>
            <p:nvPr/>
          </p:nvCxnSpPr>
          <p:spPr bwMode="auto">
            <a:xfrm flipH="1">
              <a:off x="3744" y="2424"/>
              <a:ext cx="672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306" name="Text Box 41"/>
            <p:cNvSpPr txBox="1">
              <a:spLocks noChangeArrowheads="1"/>
            </p:cNvSpPr>
            <p:nvPr/>
          </p:nvSpPr>
          <p:spPr bwMode="auto">
            <a:xfrm>
              <a:off x="3638" y="166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2</a:t>
              </a:r>
            </a:p>
          </p:txBody>
        </p:sp>
        <p:sp>
          <p:nvSpPr>
            <p:cNvPr id="12307" name="Text Box 42"/>
            <p:cNvSpPr txBox="1">
              <a:spLocks noChangeArrowheads="1"/>
            </p:cNvSpPr>
            <p:nvPr/>
          </p:nvSpPr>
          <p:spPr bwMode="auto">
            <a:xfrm>
              <a:off x="3648" y="202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4</a:t>
              </a:r>
            </a:p>
          </p:txBody>
        </p:sp>
        <p:sp>
          <p:nvSpPr>
            <p:cNvPr id="12308" name="Text Box 43"/>
            <p:cNvSpPr txBox="1">
              <a:spLocks noChangeArrowheads="1"/>
            </p:cNvSpPr>
            <p:nvPr/>
          </p:nvSpPr>
          <p:spPr bwMode="auto">
            <a:xfrm>
              <a:off x="3372" y="202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5</a:t>
              </a:r>
            </a:p>
          </p:txBody>
        </p:sp>
        <p:sp>
          <p:nvSpPr>
            <p:cNvPr id="12309" name="Text Box 44"/>
            <p:cNvSpPr txBox="1">
              <a:spLocks noChangeArrowheads="1"/>
            </p:cNvSpPr>
            <p:nvPr/>
          </p:nvSpPr>
          <p:spPr bwMode="auto">
            <a:xfrm>
              <a:off x="3980" y="139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9</a:t>
              </a:r>
            </a:p>
          </p:txBody>
        </p:sp>
        <p:sp>
          <p:nvSpPr>
            <p:cNvPr id="12310" name="Text Box 45"/>
            <p:cNvSpPr txBox="1">
              <a:spLocks noChangeArrowheads="1"/>
            </p:cNvSpPr>
            <p:nvPr/>
          </p:nvSpPr>
          <p:spPr bwMode="auto">
            <a:xfrm>
              <a:off x="4172" y="164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6</a:t>
              </a:r>
            </a:p>
          </p:txBody>
        </p:sp>
        <p:sp>
          <p:nvSpPr>
            <p:cNvPr id="12311" name="Text Box 46"/>
            <p:cNvSpPr txBox="1">
              <a:spLocks noChangeArrowheads="1"/>
            </p:cNvSpPr>
            <p:nvPr/>
          </p:nvSpPr>
          <p:spPr bwMode="auto">
            <a:xfrm>
              <a:off x="4172" y="192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4</a:t>
              </a:r>
            </a:p>
          </p:txBody>
        </p:sp>
        <p:sp>
          <p:nvSpPr>
            <p:cNvPr id="12312" name="Text Box 47"/>
            <p:cNvSpPr txBox="1">
              <a:spLocks noChangeArrowheads="1"/>
            </p:cNvSpPr>
            <p:nvPr/>
          </p:nvSpPr>
          <p:spPr bwMode="auto">
            <a:xfrm>
              <a:off x="3980" y="231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5</a:t>
              </a:r>
            </a:p>
          </p:txBody>
        </p:sp>
        <p:sp>
          <p:nvSpPr>
            <p:cNvPr id="12313" name="Text Box 48"/>
            <p:cNvSpPr txBox="1">
              <a:spLocks noChangeArrowheads="1"/>
            </p:cNvSpPr>
            <p:nvPr/>
          </p:nvSpPr>
          <p:spPr bwMode="auto">
            <a:xfrm>
              <a:off x="4656" y="192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3366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eaLnBrk="1" hangingPunct="1"/>
              <a:r>
                <a:rPr lang="en-US" altLang="zh-CN"/>
                <a:t>5</a:t>
              </a:r>
            </a:p>
          </p:txBody>
        </p:sp>
      </p:grpSp>
      <p:sp>
        <p:nvSpPr>
          <p:cNvPr id="12292" name="AutoShape 49"/>
          <p:cNvSpPr>
            <a:spLocks noChangeArrowheads="1"/>
          </p:cNvSpPr>
          <p:nvPr/>
        </p:nvSpPr>
        <p:spPr bwMode="auto">
          <a:xfrm>
            <a:off x="3702050" y="3200400"/>
            <a:ext cx="1066800" cy="381000"/>
          </a:xfrm>
          <a:prstGeom prst="rightArrow">
            <a:avLst>
              <a:gd name="adj1" fmla="val 50000"/>
              <a:gd name="adj2" fmla="val 105000"/>
            </a:avLst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3"/>
          <p:cNvSpPr txBox="1">
            <a:spLocks noChangeArrowheads="1"/>
          </p:cNvSpPr>
          <p:nvPr/>
        </p:nvSpPr>
        <p:spPr bwMode="auto">
          <a:xfrm>
            <a:off x="381000" y="1600200"/>
            <a:ext cx="8382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Times New Roman" charset="0"/>
              </a:rPr>
              <a:t>A spanning tree of a graph is just a subgraph that contains all the vertices and is a tree.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Times New Roman" charset="0"/>
              </a:rPr>
              <a:t>A graph may have many spanning trees.</a:t>
            </a:r>
          </a:p>
        </p:txBody>
      </p:sp>
      <p:sp>
        <p:nvSpPr>
          <p:cNvPr id="13314" name="Oval 4"/>
          <p:cNvSpPr>
            <a:spLocks noChangeArrowheads="1"/>
          </p:cNvSpPr>
          <p:nvPr/>
        </p:nvSpPr>
        <p:spPr bwMode="auto">
          <a:xfrm>
            <a:off x="4572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15" name="Oval 5"/>
          <p:cNvSpPr>
            <a:spLocks noChangeArrowheads="1"/>
          </p:cNvSpPr>
          <p:nvPr/>
        </p:nvSpPr>
        <p:spPr bwMode="auto">
          <a:xfrm>
            <a:off x="11430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16" name="Oval 6"/>
          <p:cNvSpPr>
            <a:spLocks noChangeArrowheads="1"/>
          </p:cNvSpPr>
          <p:nvPr/>
        </p:nvSpPr>
        <p:spPr bwMode="auto">
          <a:xfrm>
            <a:off x="4572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17" name="Oval 7"/>
          <p:cNvSpPr>
            <a:spLocks noChangeArrowheads="1"/>
          </p:cNvSpPr>
          <p:nvPr/>
        </p:nvSpPr>
        <p:spPr bwMode="auto">
          <a:xfrm>
            <a:off x="1143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3318" name="AutoShape 13"/>
          <p:cNvCxnSpPr>
            <a:cxnSpLocks noChangeShapeType="1"/>
            <a:stCxn id="13314" idx="6"/>
            <a:endCxn id="13315" idx="2"/>
          </p:cNvCxnSpPr>
          <p:nvPr/>
        </p:nvCxnSpPr>
        <p:spPr bwMode="auto">
          <a:xfrm>
            <a:off x="762000" y="44958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19" name="AutoShape 14"/>
          <p:cNvCxnSpPr>
            <a:cxnSpLocks noChangeShapeType="1"/>
            <a:stCxn id="13314" idx="4"/>
            <a:endCxn id="13316" idx="0"/>
          </p:cNvCxnSpPr>
          <p:nvPr/>
        </p:nvCxnSpPr>
        <p:spPr bwMode="auto">
          <a:xfrm>
            <a:off x="609600" y="464820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20" name="AutoShape 15"/>
          <p:cNvCxnSpPr>
            <a:cxnSpLocks noChangeShapeType="1"/>
            <a:stCxn id="13316" idx="6"/>
            <a:endCxn id="13317" idx="2"/>
          </p:cNvCxnSpPr>
          <p:nvPr/>
        </p:nvCxnSpPr>
        <p:spPr bwMode="auto">
          <a:xfrm>
            <a:off x="762000" y="52578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21" name="AutoShape 16"/>
          <p:cNvCxnSpPr>
            <a:cxnSpLocks noChangeShapeType="1"/>
            <a:stCxn id="13315" idx="4"/>
            <a:endCxn id="13317" idx="0"/>
          </p:cNvCxnSpPr>
          <p:nvPr/>
        </p:nvCxnSpPr>
        <p:spPr bwMode="auto">
          <a:xfrm>
            <a:off x="1295400" y="464820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22" name="AutoShape 17"/>
          <p:cNvCxnSpPr>
            <a:cxnSpLocks noChangeShapeType="1"/>
            <a:stCxn id="13315" idx="3"/>
            <a:endCxn id="13316" idx="7"/>
          </p:cNvCxnSpPr>
          <p:nvPr/>
        </p:nvCxnSpPr>
        <p:spPr bwMode="auto">
          <a:xfrm flipH="1">
            <a:off x="717550" y="460375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23" name="AutoShape 18"/>
          <p:cNvCxnSpPr>
            <a:cxnSpLocks noChangeShapeType="1"/>
            <a:stCxn id="13314" idx="5"/>
            <a:endCxn id="13317" idx="1"/>
          </p:cNvCxnSpPr>
          <p:nvPr/>
        </p:nvCxnSpPr>
        <p:spPr bwMode="auto">
          <a:xfrm>
            <a:off x="717550" y="460375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324" name="Oval 59"/>
          <p:cNvSpPr>
            <a:spLocks noChangeArrowheads="1"/>
          </p:cNvSpPr>
          <p:nvPr/>
        </p:nvSpPr>
        <p:spPr bwMode="auto">
          <a:xfrm>
            <a:off x="38862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25" name="Oval 60"/>
          <p:cNvSpPr>
            <a:spLocks noChangeArrowheads="1"/>
          </p:cNvSpPr>
          <p:nvPr/>
        </p:nvSpPr>
        <p:spPr bwMode="auto">
          <a:xfrm>
            <a:off x="45720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26" name="Oval 61"/>
          <p:cNvSpPr>
            <a:spLocks noChangeArrowheads="1"/>
          </p:cNvSpPr>
          <p:nvPr/>
        </p:nvSpPr>
        <p:spPr bwMode="auto">
          <a:xfrm>
            <a:off x="38862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27" name="Oval 62"/>
          <p:cNvSpPr>
            <a:spLocks noChangeArrowheads="1"/>
          </p:cNvSpPr>
          <p:nvPr/>
        </p:nvSpPr>
        <p:spPr bwMode="auto">
          <a:xfrm>
            <a:off x="4572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3328" name="AutoShape 63"/>
          <p:cNvCxnSpPr>
            <a:cxnSpLocks noChangeShapeType="1"/>
            <a:stCxn id="13324" idx="6"/>
            <a:endCxn id="13325" idx="2"/>
          </p:cNvCxnSpPr>
          <p:nvPr/>
        </p:nvCxnSpPr>
        <p:spPr bwMode="auto">
          <a:xfrm>
            <a:off x="4191000" y="44958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29" name="AutoShape 64"/>
          <p:cNvCxnSpPr>
            <a:cxnSpLocks noChangeShapeType="1"/>
            <a:stCxn id="13324" idx="4"/>
            <a:endCxn id="13326" idx="0"/>
          </p:cNvCxnSpPr>
          <p:nvPr/>
        </p:nvCxnSpPr>
        <p:spPr bwMode="auto">
          <a:xfrm>
            <a:off x="4038600" y="464820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30" name="AutoShape 66"/>
          <p:cNvCxnSpPr>
            <a:cxnSpLocks noChangeShapeType="1"/>
            <a:stCxn id="13325" idx="4"/>
            <a:endCxn id="13327" idx="0"/>
          </p:cNvCxnSpPr>
          <p:nvPr/>
        </p:nvCxnSpPr>
        <p:spPr bwMode="auto">
          <a:xfrm>
            <a:off x="4724400" y="464820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331" name="Oval 69"/>
          <p:cNvSpPr>
            <a:spLocks noChangeArrowheads="1"/>
          </p:cNvSpPr>
          <p:nvPr/>
        </p:nvSpPr>
        <p:spPr bwMode="auto">
          <a:xfrm>
            <a:off x="56388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32" name="Oval 70"/>
          <p:cNvSpPr>
            <a:spLocks noChangeArrowheads="1"/>
          </p:cNvSpPr>
          <p:nvPr/>
        </p:nvSpPr>
        <p:spPr bwMode="auto">
          <a:xfrm>
            <a:off x="63246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33" name="Oval 71"/>
          <p:cNvSpPr>
            <a:spLocks noChangeArrowheads="1"/>
          </p:cNvSpPr>
          <p:nvPr/>
        </p:nvSpPr>
        <p:spPr bwMode="auto">
          <a:xfrm>
            <a:off x="56388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34" name="Oval 72"/>
          <p:cNvSpPr>
            <a:spLocks noChangeArrowheads="1"/>
          </p:cNvSpPr>
          <p:nvPr/>
        </p:nvSpPr>
        <p:spPr bwMode="auto">
          <a:xfrm>
            <a:off x="63246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3335" name="AutoShape 74"/>
          <p:cNvCxnSpPr>
            <a:cxnSpLocks noChangeShapeType="1"/>
            <a:stCxn id="13331" idx="4"/>
            <a:endCxn id="13333" idx="0"/>
          </p:cNvCxnSpPr>
          <p:nvPr/>
        </p:nvCxnSpPr>
        <p:spPr bwMode="auto">
          <a:xfrm>
            <a:off x="5791200" y="464820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36" name="AutoShape 75"/>
          <p:cNvCxnSpPr>
            <a:cxnSpLocks noChangeShapeType="1"/>
            <a:stCxn id="13333" idx="6"/>
            <a:endCxn id="13334" idx="2"/>
          </p:cNvCxnSpPr>
          <p:nvPr/>
        </p:nvCxnSpPr>
        <p:spPr bwMode="auto">
          <a:xfrm>
            <a:off x="5943600" y="52578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37" name="AutoShape 76"/>
          <p:cNvCxnSpPr>
            <a:cxnSpLocks noChangeShapeType="1"/>
            <a:stCxn id="13332" idx="4"/>
            <a:endCxn id="13334" idx="0"/>
          </p:cNvCxnSpPr>
          <p:nvPr/>
        </p:nvCxnSpPr>
        <p:spPr bwMode="auto">
          <a:xfrm>
            <a:off x="6477000" y="464820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338" name="Oval 79"/>
          <p:cNvSpPr>
            <a:spLocks noChangeArrowheads="1"/>
          </p:cNvSpPr>
          <p:nvPr/>
        </p:nvSpPr>
        <p:spPr bwMode="auto">
          <a:xfrm>
            <a:off x="74676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39" name="Oval 80"/>
          <p:cNvSpPr>
            <a:spLocks noChangeArrowheads="1"/>
          </p:cNvSpPr>
          <p:nvPr/>
        </p:nvSpPr>
        <p:spPr bwMode="auto">
          <a:xfrm>
            <a:off x="81534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40" name="Oval 81"/>
          <p:cNvSpPr>
            <a:spLocks noChangeArrowheads="1"/>
          </p:cNvSpPr>
          <p:nvPr/>
        </p:nvSpPr>
        <p:spPr bwMode="auto">
          <a:xfrm>
            <a:off x="74676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41" name="Oval 82"/>
          <p:cNvSpPr>
            <a:spLocks noChangeArrowheads="1"/>
          </p:cNvSpPr>
          <p:nvPr/>
        </p:nvSpPr>
        <p:spPr bwMode="auto">
          <a:xfrm>
            <a:off x="81534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3342" name="AutoShape 86"/>
          <p:cNvCxnSpPr>
            <a:cxnSpLocks noChangeShapeType="1"/>
            <a:stCxn id="13339" idx="4"/>
            <a:endCxn id="13341" idx="0"/>
          </p:cNvCxnSpPr>
          <p:nvPr/>
        </p:nvCxnSpPr>
        <p:spPr bwMode="auto">
          <a:xfrm>
            <a:off x="8305800" y="464820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43" name="AutoShape 87"/>
          <p:cNvCxnSpPr>
            <a:cxnSpLocks noChangeShapeType="1"/>
            <a:stCxn id="13339" idx="3"/>
            <a:endCxn id="13340" idx="7"/>
          </p:cNvCxnSpPr>
          <p:nvPr/>
        </p:nvCxnSpPr>
        <p:spPr bwMode="auto">
          <a:xfrm flipH="1">
            <a:off x="7727950" y="460375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44" name="AutoShape 88"/>
          <p:cNvCxnSpPr>
            <a:cxnSpLocks noChangeShapeType="1"/>
            <a:stCxn id="13338" idx="5"/>
            <a:endCxn id="13341" idx="1"/>
          </p:cNvCxnSpPr>
          <p:nvPr/>
        </p:nvCxnSpPr>
        <p:spPr bwMode="auto">
          <a:xfrm>
            <a:off x="7727950" y="460375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345" name="Oval 89"/>
          <p:cNvSpPr>
            <a:spLocks noChangeArrowheads="1"/>
          </p:cNvSpPr>
          <p:nvPr/>
        </p:nvSpPr>
        <p:spPr bwMode="auto">
          <a:xfrm>
            <a:off x="22860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46" name="Oval 90"/>
          <p:cNvSpPr>
            <a:spLocks noChangeArrowheads="1"/>
          </p:cNvSpPr>
          <p:nvPr/>
        </p:nvSpPr>
        <p:spPr bwMode="auto">
          <a:xfrm>
            <a:off x="2971800" y="4343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47" name="Oval 91"/>
          <p:cNvSpPr>
            <a:spLocks noChangeArrowheads="1"/>
          </p:cNvSpPr>
          <p:nvPr/>
        </p:nvSpPr>
        <p:spPr bwMode="auto">
          <a:xfrm>
            <a:off x="2286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48" name="Oval 92"/>
          <p:cNvSpPr>
            <a:spLocks noChangeArrowheads="1"/>
          </p:cNvSpPr>
          <p:nvPr/>
        </p:nvSpPr>
        <p:spPr bwMode="auto">
          <a:xfrm>
            <a:off x="29718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3349" name="AutoShape 93"/>
          <p:cNvCxnSpPr>
            <a:cxnSpLocks noChangeShapeType="1"/>
            <a:stCxn id="13345" idx="6"/>
            <a:endCxn id="13346" idx="2"/>
          </p:cNvCxnSpPr>
          <p:nvPr/>
        </p:nvCxnSpPr>
        <p:spPr bwMode="auto">
          <a:xfrm>
            <a:off x="2590800" y="44958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50" name="AutoShape 95"/>
          <p:cNvCxnSpPr>
            <a:cxnSpLocks noChangeShapeType="1"/>
            <a:stCxn id="13347" idx="6"/>
            <a:endCxn id="13348" idx="2"/>
          </p:cNvCxnSpPr>
          <p:nvPr/>
        </p:nvCxnSpPr>
        <p:spPr bwMode="auto">
          <a:xfrm>
            <a:off x="2590800" y="52578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51" name="AutoShape 98"/>
          <p:cNvCxnSpPr>
            <a:cxnSpLocks noChangeShapeType="1"/>
            <a:stCxn id="13345" idx="5"/>
            <a:endCxn id="13348" idx="1"/>
          </p:cNvCxnSpPr>
          <p:nvPr/>
        </p:nvCxnSpPr>
        <p:spPr bwMode="auto">
          <a:xfrm>
            <a:off x="2546350" y="460375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352" name="AutoShape 99"/>
          <p:cNvSpPr>
            <a:spLocks noChangeArrowheads="1"/>
          </p:cNvSpPr>
          <p:nvPr/>
        </p:nvSpPr>
        <p:spPr bwMode="auto">
          <a:xfrm>
            <a:off x="1676400" y="472440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3353" name="Text Box 100"/>
          <p:cNvSpPr txBox="1">
            <a:spLocks noChangeArrowheads="1"/>
          </p:cNvSpPr>
          <p:nvPr/>
        </p:nvSpPr>
        <p:spPr bwMode="auto">
          <a:xfrm>
            <a:off x="3429000" y="47244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charset="0"/>
              </a:rPr>
              <a:t>or</a:t>
            </a:r>
            <a:endParaRPr lang="en-US" altLang="zh-CN" sz="2400">
              <a:latin typeface="Times New Roman" charset="0"/>
            </a:endParaRPr>
          </a:p>
        </p:txBody>
      </p:sp>
      <p:sp>
        <p:nvSpPr>
          <p:cNvPr id="13354" name="Text Box 101"/>
          <p:cNvSpPr txBox="1">
            <a:spLocks noChangeArrowheads="1"/>
          </p:cNvSpPr>
          <p:nvPr/>
        </p:nvSpPr>
        <p:spPr bwMode="auto">
          <a:xfrm>
            <a:off x="5029200" y="47244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charset="0"/>
              </a:rPr>
              <a:t>or</a:t>
            </a:r>
            <a:endParaRPr lang="en-US" altLang="zh-CN" sz="2400">
              <a:latin typeface="Times New Roman" charset="0"/>
            </a:endParaRPr>
          </a:p>
        </p:txBody>
      </p:sp>
      <p:sp>
        <p:nvSpPr>
          <p:cNvPr id="13355" name="Text Box 103"/>
          <p:cNvSpPr txBox="1">
            <a:spLocks noChangeArrowheads="1"/>
          </p:cNvSpPr>
          <p:nvPr/>
        </p:nvSpPr>
        <p:spPr bwMode="auto">
          <a:xfrm>
            <a:off x="6858000" y="47244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charset="0"/>
              </a:rPr>
              <a:t>or</a:t>
            </a:r>
            <a:endParaRPr lang="en-US" altLang="zh-CN" sz="2400">
              <a:latin typeface="Times New Roman" charset="0"/>
            </a:endParaRPr>
          </a:p>
        </p:txBody>
      </p:sp>
      <p:sp>
        <p:nvSpPr>
          <p:cNvPr id="13356" name="Text Box 104"/>
          <p:cNvSpPr txBox="1">
            <a:spLocks noChangeArrowheads="1"/>
          </p:cNvSpPr>
          <p:nvPr/>
        </p:nvSpPr>
        <p:spPr bwMode="auto">
          <a:xfrm>
            <a:off x="3124200" y="38100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imes New Roman" charset="0"/>
              </a:rPr>
              <a:t>Some Spanning Trees from Graph A</a:t>
            </a:r>
            <a:endParaRPr lang="en-US" altLang="zh-CN" sz="2400">
              <a:latin typeface="Times New Roman" charset="0"/>
            </a:endParaRPr>
          </a:p>
        </p:txBody>
      </p:sp>
      <p:sp>
        <p:nvSpPr>
          <p:cNvPr id="13357" name="Text Box 105"/>
          <p:cNvSpPr txBox="1">
            <a:spLocks noChangeArrowheads="1"/>
          </p:cNvSpPr>
          <p:nvPr/>
        </p:nvSpPr>
        <p:spPr bwMode="auto">
          <a:xfrm>
            <a:off x="457200" y="3810000"/>
            <a:ext cx="1377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imes New Roman" charset="0"/>
              </a:rPr>
              <a:t>Graph A</a:t>
            </a:r>
            <a:endParaRPr lang="en-US" altLang="zh-CN" sz="2400">
              <a:latin typeface="Times New Roman" charset="0"/>
            </a:endParaRPr>
          </a:p>
        </p:txBody>
      </p:sp>
      <p:sp>
        <p:nvSpPr>
          <p:cNvPr id="13358" name="Text Box 186"/>
          <p:cNvSpPr txBox="1">
            <a:spLocks noChangeArrowheads="1"/>
          </p:cNvSpPr>
          <p:nvPr/>
        </p:nvSpPr>
        <p:spPr bwMode="auto">
          <a:xfrm>
            <a:off x="1763713" y="76200"/>
            <a:ext cx="4249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Times New Roman" charset="0"/>
              </a:rPr>
              <a:t>Spanning Trees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2"/>
          <p:cNvSpPr txBox="1">
            <a:spLocks noChangeArrowheads="1"/>
          </p:cNvSpPr>
          <p:nvPr/>
        </p:nvSpPr>
        <p:spPr bwMode="auto">
          <a:xfrm>
            <a:off x="669925" y="885825"/>
            <a:ext cx="7254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endParaRPr lang="el-GR" altLang="zh-CN" sz="2400">
              <a:latin typeface="Times New Roman" charset="0"/>
            </a:endParaRPr>
          </a:p>
        </p:txBody>
      </p:sp>
      <p:sp>
        <p:nvSpPr>
          <p:cNvPr id="14338" name="Oval 4"/>
          <p:cNvSpPr>
            <a:spLocks noChangeArrowheads="1"/>
          </p:cNvSpPr>
          <p:nvPr/>
        </p:nvSpPr>
        <p:spPr bwMode="auto">
          <a:xfrm>
            <a:off x="468313" y="1484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39" name="Oval 5"/>
          <p:cNvSpPr>
            <a:spLocks noChangeArrowheads="1"/>
          </p:cNvSpPr>
          <p:nvPr/>
        </p:nvSpPr>
        <p:spPr bwMode="auto">
          <a:xfrm>
            <a:off x="1154113" y="1484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40" name="Oval 6"/>
          <p:cNvSpPr>
            <a:spLocks noChangeArrowheads="1"/>
          </p:cNvSpPr>
          <p:nvPr/>
        </p:nvSpPr>
        <p:spPr bwMode="auto">
          <a:xfrm>
            <a:off x="468313" y="2246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41" name="Oval 7"/>
          <p:cNvSpPr>
            <a:spLocks noChangeArrowheads="1"/>
          </p:cNvSpPr>
          <p:nvPr/>
        </p:nvSpPr>
        <p:spPr bwMode="auto">
          <a:xfrm>
            <a:off x="1154113" y="2246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342" name="AutoShape 8"/>
          <p:cNvCxnSpPr>
            <a:cxnSpLocks noChangeShapeType="1"/>
            <a:stCxn id="14338" idx="6"/>
            <a:endCxn id="14339" idx="2"/>
          </p:cNvCxnSpPr>
          <p:nvPr/>
        </p:nvCxnSpPr>
        <p:spPr bwMode="auto">
          <a:xfrm>
            <a:off x="773113" y="1636713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43" name="AutoShape 9"/>
          <p:cNvCxnSpPr>
            <a:cxnSpLocks noChangeShapeType="1"/>
            <a:stCxn id="14338" idx="4"/>
            <a:endCxn id="14340" idx="0"/>
          </p:cNvCxnSpPr>
          <p:nvPr/>
        </p:nvCxnSpPr>
        <p:spPr bwMode="auto">
          <a:xfrm>
            <a:off x="620713" y="1789113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44" name="AutoShape 10"/>
          <p:cNvCxnSpPr>
            <a:cxnSpLocks noChangeShapeType="1"/>
            <a:stCxn id="14340" idx="6"/>
            <a:endCxn id="14341" idx="2"/>
          </p:cNvCxnSpPr>
          <p:nvPr/>
        </p:nvCxnSpPr>
        <p:spPr bwMode="auto">
          <a:xfrm>
            <a:off x="773113" y="2398713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45" name="AutoShape 11"/>
          <p:cNvCxnSpPr>
            <a:cxnSpLocks noChangeShapeType="1"/>
            <a:stCxn id="14339" idx="4"/>
            <a:endCxn id="14341" idx="0"/>
          </p:cNvCxnSpPr>
          <p:nvPr/>
        </p:nvCxnSpPr>
        <p:spPr bwMode="auto">
          <a:xfrm>
            <a:off x="1306513" y="1789113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46" name="AutoShape 12"/>
          <p:cNvCxnSpPr>
            <a:cxnSpLocks noChangeShapeType="1"/>
            <a:stCxn id="14339" idx="3"/>
            <a:endCxn id="14340" idx="7"/>
          </p:cNvCxnSpPr>
          <p:nvPr/>
        </p:nvCxnSpPr>
        <p:spPr bwMode="auto">
          <a:xfrm flipH="1">
            <a:off x="728663" y="1744663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47" name="AutoShape 13"/>
          <p:cNvCxnSpPr>
            <a:cxnSpLocks noChangeShapeType="1"/>
            <a:stCxn id="14338" idx="5"/>
            <a:endCxn id="14341" idx="1"/>
          </p:cNvCxnSpPr>
          <p:nvPr/>
        </p:nvCxnSpPr>
        <p:spPr bwMode="auto">
          <a:xfrm>
            <a:off x="728663" y="1744663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48" name="Oval 14"/>
          <p:cNvSpPr>
            <a:spLocks noChangeArrowheads="1"/>
          </p:cNvSpPr>
          <p:nvPr/>
        </p:nvSpPr>
        <p:spPr bwMode="auto">
          <a:xfrm>
            <a:off x="2590800" y="10731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49" name="Oval 15"/>
          <p:cNvSpPr>
            <a:spLocks noChangeArrowheads="1"/>
          </p:cNvSpPr>
          <p:nvPr/>
        </p:nvSpPr>
        <p:spPr bwMode="auto">
          <a:xfrm>
            <a:off x="3276600" y="10731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50" name="Oval 16"/>
          <p:cNvSpPr>
            <a:spLocks noChangeArrowheads="1"/>
          </p:cNvSpPr>
          <p:nvPr/>
        </p:nvSpPr>
        <p:spPr bwMode="auto">
          <a:xfrm>
            <a:off x="2590800" y="18351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51" name="Oval 17"/>
          <p:cNvSpPr>
            <a:spLocks noChangeArrowheads="1"/>
          </p:cNvSpPr>
          <p:nvPr/>
        </p:nvSpPr>
        <p:spPr bwMode="auto">
          <a:xfrm>
            <a:off x="3276600" y="18351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352" name="AutoShape 18"/>
          <p:cNvCxnSpPr>
            <a:cxnSpLocks noChangeShapeType="1"/>
            <a:stCxn id="14348" idx="6"/>
            <a:endCxn id="14349" idx="2"/>
          </p:cNvCxnSpPr>
          <p:nvPr/>
        </p:nvCxnSpPr>
        <p:spPr bwMode="auto">
          <a:xfrm>
            <a:off x="2895600" y="12255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53" name="AutoShape 19"/>
          <p:cNvCxnSpPr>
            <a:cxnSpLocks noChangeShapeType="1"/>
            <a:stCxn id="14348" idx="4"/>
            <a:endCxn id="14350" idx="0"/>
          </p:cNvCxnSpPr>
          <p:nvPr/>
        </p:nvCxnSpPr>
        <p:spPr bwMode="auto">
          <a:xfrm>
            <a:off x="2743200" y="13779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54" name="AutoShape 20"/>
          <p:cNvCxnSpPr>
            <a:cxnSpLocks noChangeShapeType="1"/>
            <a:stCxn id="14349" idx="4"/>
            <a:endCxn id="14351" idx="0"/>
          </p:cNvCxnSpPr>
          <p:nvPr/>
        </p:nvCxnSpPr>
        <p:spPr bwMode="auto">
          <a:xfrm>
            <a:off x="3429000" y="13779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55" name="Oval 21"/>
          <p:cNvSpPr>
            <a:spLocks noChangeArrowheads="1"/>
          </p:cNvSpPr>
          <p:nvPr/>
        </p:nvSpPr>
        <p:spPr bwMode="auto">
          <a:xfrm>
            <a:off x="6172200" y="10731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56" name="Oval 22"/>
          <p:cNvSpPr>
            <a:spLocks noChangeArrowheads="1"/>
          </p:cNvSpPr>
          <p:nvPr/>
        </p:nvSpPr>
        <p:spPr bwMode="auto">
          <a:xfrm>
            <a:off x="6858000" y="10731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57" name="Oval 23"/>
          <p:cNvSpPr>
            <a:spLocks noChangeArrowheads="1"/>
          </p:cNvSpPr>
          <p:nvPr/>
        </p:nvSpPr>
        <p:spPr bwMode="auto">
          <a:xfrm>
            <a:off x="6172200" y="18351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58" name="Oval 24"/>
          <p:cNvSpPr>
            <a:spLocks noChangeArrowheads="1"/>
          </p:cNvSpPr>
          <p:nvPr/>
        </p:nvSpPr>
        <p:spPr bwMode="auto">
          <a:xfrm>
            <a:off x="6858000" y="18351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359" name="AutoShape 25"/>
          <p:cNvCxnSpPr>
            <a:cxnSpLocks noChangeShapeType="1"/>
            <a:stCxn id="14355" idx="4"/>
            <a:endCxn id="14357" idx="0"/>
          </p:cNvCxnSpPr>
          <p:nvPr/>
        </p:nvCxnSpPr>
        <p:spPr bwMode="auto">
          <a:xfrm>
            <a:off x="6324600" y="13779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60" name="AutoShape 26"/>
          <p:cNvCxnSpPr>
            <a:cxnSpLocks noChangeShapeType="1"/>
            <a:stCxn id="14357" idx="6"/>
            <a:endCxn id="14358" idx="2"/>
          </p:cNvCxnSpPr>
          <p:nvPr/>
        </p:nvCxnSpPr>
        <p:spPr bwMode="auto">
          <a:xfrm>
            <a:off x="6477000" y="19875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61" name="AutoShape 27"/>
          <p:cNvCxnSpPr>
            <a:cxnSpLocks noChangeShapeType="1"/>
            <a:stCxn id="14356" idx="4"/>
            <a:endCxn id="14358" idx="0"/>
          </p:cNvCxnSpPr>
          <p:nvPr/>
        </p:nvCxnSpPr>
        <p:spPr bwMode="auto">
          <a:xfrm>
            <a:off x="7010400" y="13779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62" name="Text Box 42"/>
          <p:cNvSpPr txBox="1">
            <a:spLocks noChangeArrowheads="1"/>
          </p:cNvSpPr>
          <p:nvPr/>
        </p:nvSpPr>
        <p:spPr bwMode="auto">
          <a:xfrm>
            <a:off x="4267200" y="765175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imes New Roman" charset="0"/>
              </a:rPr>
              <a:t>All 16 of its Spanning Trees</a:t>
            </a:r>
            <a:endParaRPr lang="en-US" altLang="zh-CN" sz="2400">
              <a:latin typeface="Times New Roman" charset="0"/>
            </a:endParaRPr>
          </a:p>
        </p:txBody>
      </p:sp>
      <p:sp>
        <p:nvSpPr>
          <p:cNvPr id="14363" name="Text Box 43"/>
          <p:cNvSpPr txBox="1">
            <a:spLocks noChangeArrowheads="1"/>
          </p:cNvSpPr>
          <p:nvPr/>
        </p:nvSpPr>
        <p:spPr bwMode="auto">
          <a:xfrm>
            <a:off x="-36513" y="728663"/>
            <a:ext cx="347980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imes New Roman" charset="0"/>
              </a:rPr>
              <a:t>Complete Graph</a:t>
            </a:r>
            <a:endParaRPr lang="en-US" altLang="zh-CN" sz="2400">
              <a:latin typeface="Times New Roman" charset="0"/>
            </a:endParaRPr>
          </a:p>
        </p:txBody>
      </p:sp>
      <p:sp>
        <p:nvSpPr>
          <p:cNvPr id="14364" name="Oval 44"/>
          <p:cNvSpPr>
            <a:spLocks noChangeArrowheads="1"/>
          </p:cNvSpPr>
          <p:nvPr/>
        </p:nvSpPr>
        <p:spPr bwMode="auto">
          <a:xfrm>
            <a:off x="4419600" y="10731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65" name="Oval 45"/>
          <p:cNvSpPr>
            <a:spLocks noChangeArrowheads="1"/>
          </p:cNvSpPr>
          <p:nvPr/>
        </p:nvSpPr>
        <p:spPr bwMode="auto">
          <a:xfrm>
            <a:off x="5105400" y="10731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66" name="Oval 46"/>
          <p:cNvSpPr>
            <a:spLocks noChangeArrowheads="1"/>
          </p:cNvSpPr>
          <p:nvPr/>
        </p:nvSpPr>
        <p:spPr bwMode="auto">
          <a:xfrm>
            <a:off x="4419600" y="18351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67" name="Oval 47"/>
          <p:cNvSpPr>
            <a:spLocks noChangeArrowheads="1"/>
          </p:cNvSpPr>
          <p:nvPr/>
        </p:nvSpPr>
        <p:spPr bwMode="auto">
          <a:xfrm>
            <a:off x="5105400" y="18351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368" name="AutoShape 48"/>
          <p:cNvCxnSpPr>
            <a:cxnSpLocks noChangeShapeType="1"/>
            <a:stCxn id="14364" idx="6"/>
            <a:endCxn id="14365" idx="2"/>
          </p:cNvCxnSpPr>
          <p:nvPr/>
        </p:nvCxnSpPr>
        <p:spPr bwMode="auto">
          <a:xfrm>
            <a:off x="4724400" y="12255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69" name="AutoShape 49"/>
          <p:cNvCxnSpPr>
            <a:cxnSpLocks noChangeShapeType="1"/>
            <a:stCxn id="14364" idx="4"/>
            <a:endCxn id="14366" idx="0"/>
          </p:cNvCxnSpPr>
          <p:nvPr/>
        </p:nvCxnSpPr>
        <p:spPr bwMode="auto">
          <a:xfrm>
            <a:off x="4572000" y="13779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70" name="AutoShape 50"/>
          <p:cNvCxnSpPr>
            <a:cxnSpLocks noChangeShapeType="1"/>
          </p:cNvCxnSpPr>
          <p:nvPr/>
        </p:nvCxnSpPr>
        <p:spPr bwMode="auto">
          <a:xfrm>
            <a:off x="4724400" y="19875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71" name="Oval 51"/>
          <p:cNvSpPr>
            <a:spLocks noChangeArrowheads="1"/>
          </p:cNvSpPr>
          <p:nvPr/>
        </p:nvSpPr>
        <p:spPr bwMode="auto">
          <a:xfrm>
            <a:off x="7924800" y="10731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72" name="Oval 52"/>
          <p:cNvSpPr>
            <a:spLocks noChangeArrowheads="1"/>
          </p:cNvSpPr>
          <p:nvPr/>
        </p:nvSpPr>
        <p:spPr bwMode="auto">
          <a:xfrm>
            <a:off x="8610600" y="10731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73" name="Oval 53"/>
          <p:cNvSpPr>
            <a:spLocks noChangeArrowheads="1"/>
          </p:cNvSpPr>
          <p:nvPr/>
        </p:nvSpPr>
        <p:spPr bwMode="auto">
          <a:xfrm>
            <a:off x="7924800" y="18351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74" name="Oval 54"/>
          <p:cNvSpPr>
            <a:spLocks noChangeArrowheads="1"/>
          </p:cNvSpPr>
          <p:nvPr/>
        </p:nvSpPr>
        <p:spPr bwMode="auto">
          <a:xfrm>
            <a:off x="8610600" y="18351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375" name="AutoShape 55"/>
          <p:cNvCxnSpPr>
            <a:cxnSpLocks noChangeShapeType="1"/>
            <a:stCxn id="14371" idx="6"/>
            <a:endCxn id="14372" idx="2"/>
          </p:cNvCxnSpPr>
          <p:nvPr/>
        </p:nvCxnSpPr>
        <p:spPr bwMode="auto">
          <a:xfrm>
            <a:off x="8229600" y="12255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76" name="AutoShape 56"/>
          <p:cNvCxnSpPr>
            <a:cxnSpLocks noChangeShapeType="1"/>
          </p:cNvCxnSpPr>
          <p:nvPr/>
        </p:nvCxnSpPr>
        <p:spPr bwMode="auto">
          <a:xfrm>
            <a:off x="8763000" y="13779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77" name="AutoShape 57"/>
          <p:cNvCxnSpPr>
            <a:cxnSpLocks noChangeShapeType="1"/>
          </p:cNvCxnSpPr>
          <p:nvPr/>
        </p:nvCxnSpPr>
        <p:spPr bwMode="auto">
          <a:xfrm>
            <a:off x="8229600" y="19875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78" name="Oval 58"/>
          <p:cNvSpPr>
            <a:spLocks noChangeArrowheads="1"/>
          </p:cNvSpPr>
          <p:nvPr/>
        </p:nvSpPr>
        <p:spPr bwMode="auto">
          <a:xfrm>
            <a:off x="2590800" y="25971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79" name="Oval 59"/>
          <p:cNvSpPr>
            <a:spLocks noChangeArrowheads="1"/>
          </p:cNvSpPr>
          <p:nvPr/>
        </p:nvSpPr>
        <p:spPr bwMode="auto">
          <a:xfrm>
            <a:off x="3276600" y="25971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80" name="Oval 60"/>
          <p:cNvSpPr>
            <a:spLocks noChangeArrowheads="1"/>
          </p:cNvSpPr>
          <p:nvPr/>
        </p:nvSpPr>
        <p:spPr bwMode="auto">
          <a:xfrm>
            <a:off x="2590800" y="33591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81" name="Oval 61"/>
          <p:cNvSpPr>
            <a:spLocks noChangeArrowheads="1"/>
          </p:cNvSpPr>
          <p:nvPr/>
        </p:nvSpPr>
        <p:spPr bwMode="auto">
          <a:xfrm>
            <a:off x="3276600" y="33591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382" name="AutoShape 62"/>
          <p:cNvCxnSpPr>
            <a:cxnSpLocks noChangeShapeType="1"/>
            <a:stCxn id="14378" idx="6"/>
            <a:endCxn id="14379" idx="2"/>
          </p:cNvCxnSpPr>
          <p:nvPr/>
        </p:nvCxnSpPr>
        <p:spPr bwMode="auto">
          <a:xfrm>
            <a:off x="2895600" y="27495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83" name="AutoShape 66"/>
          <p:cNvCxnSpPr>
            <a:cxnSpLocks noChangeShapeType="1"/>
            <a:stCxn id="14379" idx="3"/>
            <a:endCxn id="14380" idx="7"/>
          </p:cNvCxnSpPr>
          <p:nvPr/>
        </p:nvCxnSpPr>
        <p:spPr bwMode="auto">
          <a:xfrm flipH="1">
            <a:off x="2851150" y="28575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84" name="AutoShape 67"/>
          <p:cNvCxnSpPr>
            <a:cxnSpLocks noChangeShapeType="1"/>
            <a:stCxn id="14378" idx="5"/>
            <a:endCxn id="14381" idx="1"/>
          </p:cNvCxnSpPr>
          <p:nvPr/>
        </p:nvCxnSpPr>
        <p:spPr bwMode="auto">
          <a:xfrm>
            <a:off x="2851150" y="28575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85" name="Oval 68"/>
          <p:cNvSpPr>
            <a:spLocks noChangeArrowheads="1"/>
          </p:cNvSpPr>
          <p:nvPr/>
        </p:nvSpPr>
        <p:spPr bwMode="auto">
          <a:xfrm>
            <a:off x="2590800" y="41973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86" name="Oval 69"/>
          <p:cNvSpPr>
            <a:spLocks noChangeArrowheads="1"/>
          </p:cNvSpPr>
          <p:nvPr/>
        </p:nvSpPr>
        <p:spPr bwMode="auto">
          <a:xfrm>
            <a:off x="3276600" y="41973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87" name="Oval 70"/>
          <p:cNvSpPr>
            <a:spLocks noChangeArrowheads="1"/>
          </p:cNvSpPr>
          <p:nvPr/>
        </p:nvSpPr>
        <p:spPr bwMode="auto">
          <a:xfrm>
            <a:off x="2590800" y="49593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88" name="Oval 71"/>
          <p:cNvSpPr>
            <a:spLocks noChangeArrowheads="1"/>
          </p:cNvSpPr>
          <p:nvPr/>
        </p:nvSpPr>
        <p:spPr bwMode="auto">
          <a:xfrm>
            <a:off x="3276600" y="49593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389" name="AutoShape 73"/>
          <p:cNvCxnSpPr>
            <a:cxnSpLocks noChangeShapeType="1"/>
            <a:stCxn id="14385" idx="4"/>
            <a:endCxn id="14387" idx="0"/>
          </p:cNvCxnSpPr>
          <p:nvPr/>
        </p:nvCxnSpPr>
        <p:spPr bwMode="auto">
          <a:xfrm>
            <a:off x="2743200" y="45021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90" name="AutoShape 75"/>
          <p:cNvCxnSpPr>
            <a:cxnSpLocks noChangeShapeType="1"/>
            <a:stCxn id="14386" idx="4"/>
            <a:endCxn id="14388" idx="0"/>
          </p:cNvCxnSpPr>
          <p:nvPr/>
        </p:nvCxnSpPr>
        <p:spPr bwMode="auto">
          <a:xfrm>
            <a:off x="3429000" y="45021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91" name="AutoShape 77"/>
          <p:cNvCxnSpPr>
            <a:cxnSpLocks noChangeShapeType="1"/>
            <a:stCxn id="14385" idx="5"/>
            <a:endCxn id="14388" idx="1"/>
          </p:cNvCxnSpPr>
          <p:nvPr/>
        </p:nvCxnSpPr>
        <p:spPr bwMode="auto">
          <a:xfrm>
            <a:off x="2851150" y="44577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92" name="Oval 100"/>
          <p:cNvSpPr>
            <a:spLocks noChangeArrowheads="1"/>
          </p:cNvSpPr>
          <p:nvPr/>
        </p:nvSpPr>
        <p:spPr bwMode="auto">
          <a:xfrm>
            <a:off x="7924800" y="25971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93" name="Oval 101"/>
          <p:cNvSpPr>
            <a:spLocks noChangeArrowheads="1"/>
          </p:cNvSpPr>
          <p:nvPr/>
        </p:nvSpPr>
        <p:spPr bwMode="auto">
          <a:xfrm>
            <a:off x="8610600" y="25971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94" name="Oval 102"/>
          <p:cNvSpPr>
            <a:spLocks noChangeArrowheads="1"/>
          </p:cNvSpPr>
          <p:nvPr/>
        </p:nvSpPr>
        <p:spPr bwMode="auto">
          <a:xfrm>
            <a:off x="7924800" y="33591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395" name="Oval 103"/>
          <p:cNvSpPr>
            <a:spLocks noChangeArrowheads="1"/>
          </p:cNvSpPr>
          <p:nvPr/>
        </p:nvSpPr>
        <p:spPr bwMode="auto">
          <a:xfrm>
            <a:off x="8610600" y="33591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396" name="AutoShape 107"/>
          <p:cNvCxnSpPr>
            <a:cxnSpLocks noChangeShapeType="1"/>
            <a:stCxn id="14393" idx="4"/>
            <a:endCxn id="14395" idx="0"/>
          </p:cNvCxnSpPr>
          <p:nvPr/>
        </p:nvCxnSpPr>
        <p:spPr bwMode="auto">
          <a:xfrm>
            <a:off x="8763000" y="29019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97" name="AutoShape 108"/>
          <p:cNvCxnSpPr>
            <a:cxnSpLocks noChangeShapeType="1"/>
            <a:stCxn id="14393" idx="3"/>
            <a:endCxn id="14394" idx="7"/>
          </p:cNvCxnSpPr>
          <p:nvPr/>
        </p:nvCxnSpPr>
        <p:spPr bwMode="auto">
          <a:xfrm flipH="1">
            <a:off x="8185150" y="28575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98" name="AutoShape 109"/>
          <p:cNvCxnSpPr>
            <a:cxnSpLocks noChangeShapeType="1"/>
            <a:stCxn id="14392" idx="5"/>
            <a:endCxn id="14395" idx="1"/>
          </p:cNvCxnSpPr>
          <p:nvPr/>
        </p:nvCxnSpPr>
        <p:spPr bwMode="auto">
          <a:xfrm>
            <a:off x="8185150" y="28575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99" name="Oval 110"/>
          <p:cNvSpPr>
            <a:spLocks noChangeArrowheads="1"/>
          </p:cNvSpPr>
          <p:nvPr/>
        </p:nvSpPr>
        <p:spPr bwMode="auto">
          <a:xfrm>
            <a:off x="6172200" y="25971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00" name="Oval 111"/>
          <p:cNvSpPr>
            <a:spLocks noChangeArrowheads="1"/>
          </p:cNvSpPr>
          <p:nvPr/>
        </p:nvSpPr>
        <p:spPr bwMode="auto">
          <a:xfrm>
            <a:off x="6858000" y="25971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01" name="Oval 112"/>
          <p:cNvSpPr>
            <a:spLocks noChangeArrowheads="1"/>
          </p:cNvSpPr>
          <p:nvPr/>
        </p:nvSpPr>
        <p:spPr bwMode="auto">
          <a:xfrm>
            <a:off x="6172200" y="33591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02" name="Oval 113"/>
          <p:cNvSpPr>
            <a:spLocks noChangeArrowheads="1"/>
          </p:cNvSpPr>
          <p:nvPr/>
        </p:nvSpPr>
        <p:spPr bwMode="auto">
          <a:xfrm>
            <a:off x="6858000" y="33591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403" name="AutoShape 116"/>
          <p:cNvCxnSpPr>
            <a:cxnSpLocks noChangeShapeType="1"/>
            <a:stCxn id="14401" idx="6"/>
            <a:endCxn id="14402" idx="2"/>
          </p:cNvCxnSpPr>
          <p:nvPr/>
        </p:nvCxnSpPr>
        <p:spPr bwMode="auto">
          <a:xfrm>
            <a:off x="6477000" y="35115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04" name="AutoShape 118"/>
          <p:cNvCxnSpPr>
            <a:cxnSpLocks noChangeShapeType="1"/>
            <a:stCxn id="14400" idx="3"/>
            <a:endCxn id="14401" idx="7"/>
          </p:cNvCxnSpPr>
          <p:nvPr/>
        </p:nvCxnSpPr>
        <p:spPr bwMode="auto">
          <a:xfrm flipH="1">
            <a:off x="6432550" y="28575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05" name="AutoShape 119"/>
          <p:cNvCxnSpPr>
            <a:cxnSpLocks noChangeShapeType="1"/>
            <a:stCxn id="14399" idx="5"/>
            <a:endCxn id="14402" idx="1"/>
          </p:cNvCxnSpPr>
          <p:nvPr/>
        </p:nvCxnSpPr>
        <p:spPr bwMode="auto">
          <a:xfrm>
            <a:off x="6432550" y="28575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406" name="Oval 120"/>
          <p:cNvSpPr>
            <a:spLocks noChangeArrowheads="1"/>
          </p:cNvSpPr>
          <p:nvPr/>
        </p:nvSpPr>
        <p:spPr bwMode="auto">
          <a:xfrm>
            <a:off x="4419600" y="25971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07" name="Oval 121"/>
          <p:cNvSpPr>
            <a:spLocks noChangeArrowheads="1"/>
          </p:cNvSpPr>
          <p:nvPr/>
        </p:nvSpPr>
        <p:spPr bwMode="auto">
          <a:xfrm>
            <a:off x="5105400" y="25971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08" name="Oval 122"/>
          <p:cNvSpPr>
            <a:spLocks noChangeArrowheads="1"/>
          </p:cNvSpPr>
          <p:nvPr/>
        </p:nvSpPr>
        <p:spPr bwMode="auto">
          <a:xfrm>
            <a:off x="4419600" y="33591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09" name="Oval 123"/>
          <p:cNvSpPr>
            <a:spLocks noChangeArrowheads="1"/>
          </p:cNvSpPr>
          <p:nvPr/>
        </p:nvSpPr>
        <p:spPr bwMode="auto">
          <a:xfrm>
            <a:off x="5105400" y="33591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410" name="AutoShape 125"/>
          <p:cNvCxnSpPr>
            <a:cxnSpLocks noChangeShapeType="1"/>
            <a:stCxn id="14406" idx="4"/>
            <a:endCxn id="14408" idx="0"/>
          </p:cNvCxnSpPr>
          <p:nvPr/>
        </p:nvCxnSpPr>
        <p:spPr bwMode="auto">
          <a:xfrm>
            <a:off x="4572000" y="29019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11" name="AutoShape 128"/>
          <p:cNvCxnSpPr>
            <a:cxnSpLocks noChangeShapeType="1"/>
            <a:stCxn id="14407" idx="3"/>
            <a:endCxn id="14408" idx="7"/>
          </p:cNvCxnSpPr>
          <p:nvPr/>
        </p:nvCxnSpPr>
        <p:spPr bwMode="auto">
          <a:xfrm flipH="1">
            <a:off x="4679950" y="28575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12" name="AutoShape 129"/>
          <p:cNvCxnSpPr>
            <a:cxnSpLocks noChangeShapeType="1"/>
            <a:stCxn id="14406" idx="5"/>
            <a:endCxn id="14409" idx="1"/>
          </p:cNvCxnSpPr>
          <p:nvPr/>
        </p:nvCxnSpPr>
        <p:spPr bwMode="auto">
          <a:xfrm>
            <a:off x="4679950" y="28575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413" name="Oval 130"/>
          <p:cNvSpPr>
            <a:spLocks noChangeArrowheads="1"/>
          </p:cNvSpPr>
          <p:nvPr/>
        </p:nvSpPr>
        <p:spPr bwMode="auto">
          <a:xfrm>
            <a:off x="7924800" y="41973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14" name="Oval 131"/>
          <p:cNvSpPr>
            <a:spLocks noChangeArrowheads="1"/>
          </p:cNvSpPr>
          <p:nvPr/>
        </p:nvSpPr>
        <p:spPr bwMode="auto">
          <a:xfrm>
            <a:off x="8610600" y="41973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15" name="Oval 132"/>
          <p:cNvSpPr>
            <a:spLocks noChangeArrowheads="1"/>
          </p:cNvSpPr>
          <p:nvPr/>
        </p:nvSpPr>
        <p:spPr bwMode="auto">
          <a:xfrm>
            <a:off x="7924800" y="49593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16" name="Oval 133"/>
          <p:cNvSpPr>
            <a:spLocks noChangeArrowheads="1"/>
          </p:cNvSpPr>
          <p:nvPr/>
        </p:nvSpPr>
        <p:spPr bwMode="auto">
          <a:xfrm>
            <a:off x="8610600" y="49593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417" name="AutoShape 134"/>
          <p:cNvCxnSpPr>
            <a:cxnSpLocks noChangeShapeType="1"/>
            <a:stCxn id="14413" idx="6"/>
            <a:endCxn id="14414" idx="2"/>
          </p:cNvCxnSpPr>
          <p:nvPr/>
        </p:nvCxnSpPr>
        <p:spPr bwMode="auto">
          <a:xfrm>
            <a:off x="8229600" y="43497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18" name="AutoShape 136"/>
          <p:cNvCxnSpPr>
            <a:cxnSpLocks noChangeShapeType="1"/>
            <a:stCxn id="14415" idx="6"/>
            <a:endCxn id="14416" idx="2"/>
          </p:cNvCxnSpPr>
          <p:nvPr/>
        </p:nvCxnSpPr>
        <p:spPr bwMode="auto">
          <a:xfrm>
            <a:off x="8229600" y="51117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19" name="AutoShape 139"/>
          <p:cNvCxnSpPr>
            <a:cxnSpLocks noChangeShapeType="1"/>
            <a:stCxn id="14413" idx="5"/>
            <a:endCxn id="14416" idx="1"/>
          </p:cNvCxnSpPr>
          <p:nvPr/>
        </p:nvCxnSpPr>
        <p:spPr bwMode="auto">
          <a:xfrm>
            <a:off x="8185150" y="44577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420" name="Oval 140"/>
          <p:cNvSpPr>
            <a:spLocks noChangeArrowheads="1"/>
          </p:cNvSpPr>
          <p:nvPr/>
        </p:nvSpPr>
        <p:spPr bwMode="auto">
          <a:xfrm>
            <a:off x="6172200" y="41973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21" name="Oval 141"/>
          <p:cNvSpPr>
            <a:spLocks noChangeArrowheads="1"/>
          </p:cNvSpPr>
          <p:nvPr/>
        </p:nvSpPr>
        <p:spPr bwMode="auto">
          <a:xfrm>
            <a:off x="6858000" y="41973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22" name="Oval 142"/>
          <p:cNvSpPr>
            <a:spLocks noChangeArrowheads="1"/>
          </p:cNvSpPr>
          <p:nvPr/>
        </p:nvSpPr>
        <p:spPr bwMode="auto">
          <a:xfrm>
            <a:off x="6172200" y="49593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23" name="Oval 143"/>
          <p:cNvSpPr>
            <a:spLocks noChangeArrowheads="1"/>
          </p:cNvSpPr>
          <p:nvPr/>
        </p:nvSpPr>
        <p:spPr bwMode="auto">
          <a:xfrm>
            <a:off x="6858000" y="495935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424" name="AutoShape 145"/>
          <p:cNvCxnSpPr>
            <a:cxnSpLocks noChangeShapeType="1"/>
            <a:stCxn id="14420" idx="4"/>
            <a:endCxn id="14422" idx="0"/>
          </p:cNvCxnSpPr>
          <p:nvPr/>
        </p:nvCxnSpPr>
        <p:spPr bwMode="auto">
          <a:xfrm>
            <a:off x="6324600" y="45021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25" name="AutoShape 147"/>
          <p:cNvCxnSpPr>
            <a:cxnSpLocks noChangeShapeType="1"/>
            <a:stCxn id="14421" idx="4"/>
            <a:endCxn id="14423" idx="0"/>
          </p:cNvCxnSpPr>
          <p:nvPr/>
        </p:nvCxnSpPr>
        <p:spPr bwMode="auto">
          <a:xfrm>
            <a:off x="7010400" y="45021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26" name="AutoShape 148"/>
          <p:cNvCxnSpPr>
            <a:cxnSpLocks noChangeShapeType="1"/>
            <a:stCxn id="14421" idx="3"/>
            <a:endCxn id="14422" idx="7"/>
          </p:cNvCxnSpPr>
          <p:nvPr/>
        </p:nvCxnSpPr>
        <p:spPr bwMode="auto">
          <a:xfrm flipH="1">
            <a:off x="6432550" y="44577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427" name="Oval 150"/>
          <p:cNvSpPr>
            <a:spLocks noChangeArrowheads="1"/>
          </p:cNvSpPr>
          <p:nvPr/>
        </p:nvSpPr>
        <p:spPr bwMode="auto">
          <a:xfrm>
            <a:off x="4419600" y="41973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28" name="Oval 151"/>
          <p:cNvSpPr>
            <a:spLocks noChangeArrowheads="1"/>
          </p:cNvSpPr>
          <p:nvPr/>
        </p:nvSpPr>
        <p:spPr bwMode="auto">
          <a:xfrm>
            <a:off x="5105400" y="41973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29" name="Oval 152"/>
          <p:cNvSpPr>
            <a:spLocks noChangeArrowheads="1"/>
          </p:cNvSpPr>
          <p:nvPr/>
        </p:nvSpPr>
        <p:spPr bwMode="auto">
          <a:xfrm>
            <a:off x="4419600" y="49593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30" name="Oval 153"/>
          <p:cNvSpPr>
            <a:spLocks noChangeArrowheads="1"/>
          </p:cNvSpPr>
          <p:nvPr/>
        </p:nvSpPr>
        <p:spPr bwMode="auto">
          <a:xfrm>
            <a:off x="5105400" y="495935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431" name="AutoShape 154"/>
          <p:cNvCxnSpPr>
            <a:cxnSpLocks noChangeShapeType="1"/>
            <a:stCxn id="14427" idx="6"/>
            <a:endCxn id="14428" idx="2"/>
          </p:cNvCxnSpPr>
          <p:nvPr/>
        </p:nvCxnSpPr>
        <p:spPr bwMode="auto">
          <a:xfrm>
            <a:off x="4724400" y="43497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32" name="AutoShape 156"/>
          <p:cNvCxnSpPr>
            <a:cxnSpLocks noChangeShapeType="1"/>
            <a:stCxn id="14429" idx="6"/>
            <a:endCxn id="14430" idx="2"/>
          </p:cNvCxnSpPr>
          <p:nvPr/>
        </p:nvCxnSpPr>
        <p:spPr bwMode="auto">
          <a:xfrm>
            <a:off x="4724400" y="51117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33" name="AutoShape 158"/>
          <p:cNvCxnSpPr>
            <a:cxnSpLocks noChangeShapeType="1"/>
            <a:stCxn id="14428" idx="3"/>
            <a:endCxn id="14429" idx="7"/>
          </p:cNvCxnSpPr>
          <p:nvPr/>
        </p:nvCxnSpPr>
        <p:spPr bwMode="auto">
          <a:xfrm flipH="1">
            <a:off x="4679950" y="44577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434" name="Oval 160"/>
          <p:cNvSpPr>
            <a:spLocks noChangeArrowheads="1"/>
          </p:cNvSpPr>
          <p:nvPr/>
        </p:nvSpPr>
        <p:spPr bwMode="auto">
          <a:xfrm>
            <a:off x="2590800" y="57975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35" name="Oval 161"/>
          <p:cNvSpPr>
            <a:spLocks noChangeArrowheads="1"/>
          </p:cNvSpPr>
          <p:nvPr/>
        </p:nvSpPr>
        <p:spPr bwMode="auto">
          <a:xfrm>
            <a:off x="3276600" y="57975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36" name="Oval 162"/>
          <p:cNvSpPr>
            <a:spLocks noChangeArrowheads="1"/>
          </p:cNvSpPr>
          <p:nvPr/>
        </p:nvSpPr>
        <p:spPr bwMode="auto">
          <a:xfrm>
            <a:off x="2590800" y="65595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37" name="Oval 163"/>
          <p:cNvSpPr>
            <a:spLocks noChangeArrowheads="1"/>
          </p:cNvSpPr>
          <p:nvPr/>
        </p:nvSpPr>
        <p:spPr bwMode="auto">
          <a:xfrm>
            <a:off x="3276600" y="65595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438" name="AutoShape 164"/>
          <p:cNvCxnSpPr>
            <a:cxnSpLocks noChangeShapeType="1"/>
            <a:stCxn id="14434" idx="6"/>
            <a:endCxn id="14435" idx="2"/>
          </p:cNvCxnSpPr>
          <p:nvPr/>
        </p:nvCxnSpPr>
        <p:spPr bwMode="auto">
          <a:xfrm>
            <a:off x="2895600" y="59499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39" name="AutoShape 165"/>
          <p:cNvCxnSpPr>
            <a:cxnSpLocks noChangeShapeType="1"/>
            <a:stCxn id="14434" idx="4"/>
            <a:endCxn id="14436" idx="0"/>
          </p:cNvCxnSpPr>
          <p:nvPr/>
        </p:nvCxnSpPr>
        <p:spPr bwMode="auto">
          <a:xfrm>
            <a:off x="2743200" y="61023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40" name="AutoShape 169"/>
          <p:cNvCxnSpPr>
            <a:cxnSpLocks noChangeShapeType="1"/>
            <a:stCxn id="14434" idx="5"/>
            <a:endCxn id="14437" idx="1"/>
          </p:cNvCxnSpPr>
          <p:nvPr/>
        </p:nvCxnSpPr>
        <p:spPr bwMode="auto">
          <a:xfrm>
            <a:off x="2851150" y="60579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441" name="Oval 170"/>
          <p:cNvSpPr>
            <a:spLocks noChangeArrowheads="1"/>
          </p:cNvSpPr>
          <p:nvPr/>
        </p:nvSpPr>
        <p:spPr bwMode="auto">
          <a:xfrm>
            <a:off x="7924800" y="57975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42" name="Oval 171"/>
          <p:cNvSpPr>
            <a:spLocks noChangeArrowheads="1"/>
          </p:cNvSpPr>
          <p:nvPr/>
        </p:nvSpPr>
        <p:spPr bwMode="auto">
          <a:xfrm>
            <a:off x="8610600" y="57975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43" name="Oval 172"/>
          <p:cNvSpPr>
            <a:spLocks noChangeArrowheads="1"/>
          </p:cNvSpPr>
          <p:nvPr/>
        </p:nvSpPr>
        <p:spPr bwMode="auto">
          <a:xfrm>
            <a:off x="7924800" y="65595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44" name="Oval 173"/>
          <p:cNvSpPr>
            <a:spLocks noChangeArrowheads="1"/>
          </p:cNvSpPr>
          <p:nvPr/>
        </p:nvSpPr>
        <p:spPr bwMode="auto">
          <a:xfrm>
            <a:off x="8610600" y="65595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445" name="AutoShape 174"/>
          <p:cNvCxnSpPr>
            <a:cxnSpLocks noChangeShapeType="1"/>
            <a:stCxn id="14441" idx="6"/>
            <a:endCxn id="14442" idx="2"/>
          </p:cNvCxnSpPr>
          <p:nvPr/>
        </p:nvCxnSpPr>
        <p:spPr bwMode="auto">
          <a:xfrm>
            <a:off x="8229600" y="59499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46" name="AutoShape 177"/>
          <p:cNvCxnSpPr>
            <a:cxnSpLocks noChangeShapeType="1"/>
            <a:stCxn id="14442" idx="4"/>
            <a:endCxn id="14444" idx="0"/>
          </p:cNvCxnSpPr>
          <p:nvPr/>
        </p:nvCxnSpPr>
        <p:spPr bwMode="auto">
          <a:xfrm>
            <a:off x="8763000" y="61023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47" name="AutoShape 178"/>
          <p:cNvCxnSpPr>
            <a:cxnSpLocks noChangeShapeType="1"/>
            <a:stCxn id="14442" idx="3"/>
            <a:endCxn id="14443" idx="7"/>
          </p:cNvCxnSpPr>
          <p:nvPr/>
        </p:nvCxnSpPr>
        <p:spPr bwMode="auto">
          <a:xfrm flipH="1">
            <a:off x="8185150" y="60579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448" name="Oval 180"/>
          <p:cNvSpPr>
            <a:spLocks noChangeArrowheads="1"/>
          </p:cNvSpPr>
          <p:nvPr/>
        </p:nvSpPr>
        <p:spPr bwMode="auto">
          <a:xfrm>
            <a:off x="6172200" y="57975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49" name="Oval 181"/>
          <p:cNvSpPr>
            <a:spLocks noChangeArrowheads="1"/>
          </p:cNvSpPr>
          <p:nvPr/>
        </p:nvSpPr>
        <p:spPr bwMode="auto">
          <a:xfrm>
            <a:off x="6858000" y="57975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50" name="Oval 182"/>
          <p:cNvSpPr>
            <a:spLocks noChangeArrowheads="1"/>
          </p:cNvSpPr>
          <p:nvPr/>
        </p:nvSpPr>
        <p:spPr bwMode="auto">
          <a:xfrm>
            <a:off x="6172200" y="65595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51" name="Oval 183"/>
          <p:cNvSpPr>
            <a:spLocks noChangeArrowheads="1"/>
          </p:cNvSpPr>
          <p:nvPr/>
        </p:nvSpPr>
        <p:spPr bwMode="auto">
          <a:xfrm>
            <a:off x="6858000" y="655955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452" name="AutoShape 186"/>
          <p:cNvCxnSpPr>
            <a:cxnSpLocks noChangeShapeType="1"/>
            <a:stCxn id="14450" idx="6"/>
            <a:endCxn id="14451" idx="2"/>
          </p:cNvCxnSpPr>
          <p:nvPr/>
        </p:nvCxnSpPr>
        <p:spPr bwMode="auto">
          <a:xfrm>
            <a:off x="6477000" y="67119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53" name="AutoShape 187"/>
          <p:cNvCxnSpPr>
            <a:cxnSpLocks noChangeShapeType="1"/>
            <a:stCxn id="14449" idx="4"/>
            <a:endCxn id="14451" idx="0"/>
          </p:cNvCxnSpPr>
          <p:nvPr/>
        </p:nvCxnSpPr>
        <p:spPr bwMode="auto">
          <a:xfrm>
            <a:off x="7010400" y="61023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54" name="AutoShape 189"/>
          <p:cNvCxnSpPr>
            <a:cxnSpLocks noChangeShapeType="1"/>
            <a:stCxn id="14448" idx="5"/>
            <a:endCxn id="14451" idx="1"/>
          </p:cNvCxnSpPr>
          <p:nvPr/>
        </p:nvCxnSpPr>
        <p:spPr bwMode="auto">
          <a:xfrm>
            <a:off x="6432550" y="60579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455" name="Oval 190"/>
          <p:cNvSpPr>
            <a:spLocks noChangeArrowheads="1"/>
          </p:cNvSpPr>
          <p:nvPr/>
        </p:nvSpPr>
        <p:spPr bwMode="auto">
          <a:xfrm>
            <a:off x="4419600" y="57975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56" name="Oval 191"/>
          <p:cNvSpPr>
            <a:spLocks noChangeArrowheads="1"/>
          </p:cNvSpPr>
          <p:nvPr/>
        </p:nvSpPr>
        <p:spPr bwMode="auto">
          <a:xfrm>
            <a:off x="5105400" y="57975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57" name="Oval 192"/>
          <p:cNvSpPr>
            <a:spLocks noChangeArrowheads="1"/>
          </p:cNvSpPr>
          <p:nvPr/>
        </p:nvSpPr>
        <p:spPr bwMode="auto">
          <a:xfrm>
            <a:off x="4419600" y="65595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sp>
        <p:nvSpPr>
          <p:cNvPr id="14458" name="Oval 193"/>
          <p:cNvSpPr>
            <a:spLocks noChangeArrowheads="1"/>
          </p:cNvSpPr>
          <p:nvPr/>
        </p:nvSpPr>
        <p:spPr bwMode="auto">
          <a:xfrm>
            <a:off x="5105400" y="655955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  <p:cxnSp>
        <p:nvCxnSpPr>
          <p:cNvPr id="14459" name="AutoShape 195"/>
          <p:cNvCxnSpPr>
            <a:cxnSpLocks noChangeShapeType="1"/>
            <a:stCxn id="14455" idx="4"/>
            <a:endCxn id="14457" idx="0"/>
          </p:cNvCxnSpPr>
          <p:nvPr/>
        </p:nvCxnSpPr>
        <p:spPr bwMode="auto">
          <a:xfrm>
            <a:off x="4572000" y="610235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60" name="AutoShape 196"/>
          <p:cNvCxnSpPr>
            <a:cxnSpLocks noChangeShapeType="1"/>
            <a:stCxn id="14457" idx="6"/>
            <a:endCxn id="14458" idx="2"/>
          </p:cNvCxnSpPr>
          <p:nvPr/>
        </p:nvCxnSpPr>
        <p:spPr bwMode="auto">
          <a:xfrm>
            <a:off x="4724400" y="67119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61" name="AutoShape 198"/>
          <p:cNvCxnSpPr>
            <a:cxnSpLocks noChangeShapeType="1"/>
            <a:stCxn id="14456" idx="3"/>
            <a:endCxn id="14457" idx="7"/>
          </p:cNvCxnSpPr>
          <p:nvPr/>
        </p:nvCxnSpPr>
        <p:spPr bwMode="auto">
          <a:xfrm flipH="1">
            <a:off x="4679950" y="605790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462" name="Rectangle 200"/>
          <p:cNvSpPr>
            <a:spLocks noChangeArrowheads="1"/>
          </p:cNvSpPr>
          <p:nvPr/>
        </p:nvSpPr>
        <p:spPr bwMode="auto">
          <a:xfrm>
            <a:off x="2133600" y="387350"/>
            <a:ext cx="762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l-GR" altLang="zh-CN" sz="2400">
              <a:latin typeface="Times New Roman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Object Oriented Method &amp;amp;&amp;amp; C++ Program Design&amp;quot;&quot;/&gt;&lt;property id=&quot;20307&quot; value=&quot;262&quot;/&gt;&lt;/object&gt;&lt;object type=&quot;3&quot; unique_id=&quot;10005&quot;&gt;&lt;property id=&quot;20148&quot; value=&quot;5&quot;/&gt;&lt;property id=&quot;20300&quot; value=&quot;Slide 2 - &amp;quot;Lecture 1 – Introduction&amp;quot;&quot;/&gt;&lt;property id=&quot;20307&quot; value=&quot;298&quot;/&gt;&lt;/object&gt;&lt;object type=&quot;3&quot; unique_id=&quot;10006&quot;&gt;&lt;property id=&quot;20148&quot; value=&quot;5&quot;/&gt;&lt;property id=&quot;20300&quot; value=&quot;Slide 3 - &amp;quot;Course Introduction&amp;quot;&quot;/&gt;&lt;property id=&quot;20307&quot; value=&quot;259&quot;/&gt;&lt;/object&gt;&lt;object type=&quot;3&quot; unique_id=&quot;10007&quot;&gt;&lt;property id=&quot;20148&quot; value=&quot;5&quot;/&gt;&lt;property id=&quot;20300&quot; value=&quot;Slide 4 - &amp;quot;Contents&amp;quot;&quot;/&gt;&lt;property id=&quot;20307&quot; value=&quot;257&quot;/&gt;&lt;/object&gt;&lt;object type=&quot;3&quot; unique_id=&quot;10008&quot;&gt;&lt;property id=&quot;20148&quot; value=&quot;5&quot;/&gt;&lt;property id=&quot;20300&quot; value=&quot;Slide 5 - &amp;quot; About C++&amp;quot;&quot;/&gt;&lt;property id=&quot;20307&quot; value=&quot;261&quot;/&gt;&lt;/object&gt;&lt;object type=&quot;3&quot; unique_id=&quot;10009&quot;&gt;&lt;property id=&quot;20148&quot; value=&quot;5&quot;/&gt;&lt;property id=&quot;20300&quot; value=&quot;Slide 6 - &amp;quot;General Ideas about C++&amp;quot;&quot;/&gt;&lt;property id=&quot;20307&quot; value=&quot;277&quot;/&gt;&lt;/object&gt;&lt;object type=&quot;3&quot; unique_id=&quot;10010&quot;&gt;&lt;property id=&quot;20148&quot; value=&quot;5&quot;/&gt;&lt;property id=&quot;20300&quot; value=&quot;Slide 7 - &amp;quot;Object Oriented Programming (OOP)&amp;quot;&quot;/&gt;&lt;property id=&quot;20307&quot; value=&quot;258&quot;/&gt;&lt;/object&gt;&lt;object type=&quot;3&quot; unique_id=&quot;10011&quot;&gt;&lt;property id=&quot;20148&quot; value=&quot;5&quot;/&gt;&lt;property id=&quot;20300&quot; value=&quot;Slide 8 - &amp;quot; OOP&amp;quot;&quot;/&gt;&lt;property id=&quot;20307&quot; value=&quot;293&quot;/&gt;&lt;/object&gt;&lt;object type=&quot;3&quot; unique_id=&quot;10012&quot;&gt;&lt;property id=&quot;20148&quot; value=&quot;5&quot;/&gt;&lt;property id=&quot;20300&quot; value=&quot;Slide 9 - &amp;quot;Example&amp;quot;&quot;/&gt;&lt;property id=&quot;20307&quot; value=&quot;296&quot;/&gt;&lt;/object&gt;&lt;object type=&quot;3&quot; unique_id=&quot;10013&quot;&gt;&lt;property id=&quot;20148&quot; value=&quot;5&quot;/&gt;&lt;property id=&quot;20300&quot; value=&quot;Slide 10 - &amp;quot;Procedural Programming&amp;quot;&quot;/&gt;&lt;property id=&quot;20307&quot; value=&quot;268&quot;/&gt;&lt;/object&gt;&lt;object type=&quot;3&quot; unique_id=&quot;10014&quot;&gt;&lt;property id=&quot;20148&quot; value=&quot;5&quot;/&gt;&lt;property id=&quot;20300&quot; value=&quot;Slide 11 - &amp;quot;OOP&amp;quot;&quot;/&gt;&lt;property id=&quot;20307&quot; value=&quot;269&quot;/&gt;&lt;/object&gt;&lt;object type=&quot;3&quot; unique_id=&quot;10015&quot;&gt;&lt;property id=&quot;20148&quot; value=&quot;5&quot;/&gt;&lt;property id=&quot;20300&quot; value=&quot;Slide 12 - &amp;quot;OOP&amp;quot;&quot;/&gt;&lt;property id=&quot;20307&quot; value=&quot;297&quot;/&gt;&lt;/object&gt;&lt;object type=&quot;3&quot; unique_id=&quot;10016&quot;&gt;&lt;property id=&quot;20148&quot; value=&quot;5&quot;/&gt;&lt;property id=&quot;20300&quot; value=&quot;Slide 13 - &amp;quot;OOP&amp;quot;&quot;/&gt;&lt;property id=&quot;20307&quot; value=&quot;271&quot;/&gt;&lt;/object&gt;&lt;object type=&quot;3&quot; unique_id=&quot;10017&quot;&gt;&lt;property id=&quot;20148&quot; value=&quot;5&quot;/&gt;&lt;property id=&quot;20300&quot; value=&quot;Slide 14 - &amp;quot;OOP&amp;quot;&quot;/&gt;&lt;property id=&quot;20307&quot; value=&quot;272&quot;/&gt;&lt;/object&gt;&lt;object type=&quot;3&quot; unique_id=&quot;10018&quot;&gt;&lt;property id=&quot;20148&quot; value=&quot;5&quot;/&gt;&lt;property id=&quot;20300&quot; value=&quot;Slide 15 - &amp;quot;OOP&amp;quot;&quot;/&gt;&lt;property id=&quot;20307&quot; value=&quot;273&quot;/&gt;&lt;/object&gt;&lt;object type=&quot;3&quot; unique_id=&quot;10019&quot;&gt;&lt;property id=&quot;20148&quot; value=&quot;5&quot;/&gt;&lt;property id=&quot;20300&quot; value=&quot;Slide 16 - &amp;quot;The First Program&amp;quot;&quot;/&gt;&lt;property id=&quot;20307&quot; value=&quot;282&quot;/&gt;&lt;/object&gt;&lt;object type=&quot;3&quot; unique_id=&quot;10020&quot;&gt;&lt;property id=&quot;20148&quot; value=&quot;5&quot;/&gt;&lt;property id=&quot;20300&quot; value=&quot;Slide 17 - &amp;quot;Tokens – smallest meaningful symbols&amp;quot;&quot;/&gt;&lt;property id=&quot;20307&quot; value=&quot;283&quot;/&gt;&lt;/object&gt;&lt;object type=&quot;3&quot; unique_id=&quot;10021&quot;&gt;&lt;property id=&quot;20148&quot; value=&quot;5&quot;/&gt;&lt;property id=&quot;20300&quot; value=&quot;Slide 18 - &amp;quot;Line-By-Line Explanation &amp;quot;&quot;/&gt;&lt;property id=&quot;20307&quot; value=&quot;284&quot;/&gt;&lt;/object&gt;&lt;object type=&quot;3&quot; unique_id=&quot;10022&quot;&gt;&lt;property id=&quot;20148&quot; value=&quot;5&quot;/&gt;&lt;property id=&quot;20300&quot; value=&quot;Slide 19&quot;/&gt;&lt;property id=&quot;20307&quot; value=&quot;285&quot;/&gt;&lt;/object&gt;&lt;object type=&quot;3&quot; unique_id=&quot;10023&quot;&gt;&lt;property id=&quot;20148&quot; value=&quot;5&quot;/&gt;&lt;property id=&quot;20300&quot; value=&quot;Slide 20&quot;/&gt;&lt;property id=&quot;20307&quot; value=&quot;286&quot;/&gt;&lt;/object&gt;&lt;object type=&quot;3&quot; unique_id=&quot;10024&quot;&gt;&lt;property id=&quot;20148&quot; value=&quot;5&quot;/&gt;&lt;property id=&quot;20300&quot; value=&quot;Slide 21&quot;/&gt;&lt;property id=&quot;20307&quot; value=&quot;287&quot;/&gt;&lt;/object&gt;&lt;object type=&quot;3&quot; unique_id=&quot;10025&quot;&gt;&lt;property id=&quot;20148&quot; value=&quot;5&quot;/&gt;&lt;property id=&quot;20300&quot; value=&quot;Slide 22&quot;/&gt;&lt;property id=&quot;20307&quot; value=&quot;288&quot;/&gt;&lt;/object&gt;&lt;object type=&quot;3&quot; unique_id=&quot;10026&quot;&gt;&lt;property id=&quot;20148&quot; value=&quot;5&quot;/&gt;&lt;property id=&quot;20300&quot; value=&quot;Slide 23&quot;/&gt;&lt;property id=&quot;20307&quot; value=&quot;289&quot;/&gt;&lt;/object&gt;&lt;object type=&quot;3&quot; unique_id=&quot;10027&quot;&gt;&lt;property id=&quot;20148&quot; value=&quot;5&quot;/&gt;&lt;property id=&quot;20300&quot; value=&quot;Slide 24&quot;/&gt;&lt;property id=&quot;20307&quot; value=&quot;290&quot;/&gt;&lt;/object&gt;&lt;object type=&quot;3&quot; unique_id=&quot;10028&quot;&gt;&lt;property id=&quot;20148&quot; value=&quot;5&quot;/&gt;&lt;property id=&quot;20300&quot; value=&quot;Slide 25 - &amp;quot;C++ Program&amp;quot;&quot;/&gt;&lt;property id=&quot;20307&quot; value=&quot;276&quot;/&gt;&lt;/object&gt;&lt;object type=&quot;3&quot; unique_id=&quot;10029&quot;&gt;&lt;property id=&quot;20148&quot; value=&quot;5&quot;/&gt;&lt;property id=&quot;20300&quot; value=&quot;Slide 26 - &amp;quot;The Compilation Process&amp;quot;&quot;/&gt;&lt;property id=&quot;20307&quot; value=&quot;299&quot;/&gt;&lt;/object&gt;&lt;object type=&quot;3&quot; unique_id=&quot;10030&quot;&gt;&lt;property id=&quot;20148&quot; value=&quot;5&quot;/&gt;&lt;property id=&quot;20300&quot; value=&quot;Slide 27 - &amp;quot;Useful Links&amp;quot;&quot;/&gt;&lt;property id=&quot;20307&quot; value=&quot;29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宋体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5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sz="2000" dirty="0" smtClean="0">
            <a:latin typeface="楷体" pitchFamily="49" charset="-122"/>
            <a:ea typeface="楷体" pitchFamily="49" charset="-122"/>
          </a:defRPr>
        </a:defPPr>
      </a:lstStyle>
    </a:spDef>
    <a:lnDef>
      <a:spPr bwMode="auto">
        <a:noFill/>
        <a:ln w="25400" cap="flat" cmpd="sng" algn="ctr">
          <a:solidFill>
            <a:srgbClr val="003366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latin typeface="楷体" pitchFamily="49" charset="-122"/>
            <a:ea typeface="楷体" pitchFamily="49" charset="-122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14176</TotalTime>
  <Words>3906</Words>
  <Application>Microsoft Office PowerPoint</Application>
  <PresentationFormat>On-screen Show (4:3)</PresentationFormat>
  <Paragraphs>1277</Paragraphs>
  <Slides>68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宋体</vt:lpstr>
      <vt:lpstr>楷体</vt:lpstr>
      <vt:lpstr>Arial</vt:lpstr>
      <vt:lpstr>Comic Sans MS</vt:lpstr>
      <vt:lpstr>Courier New</vt:lpstr>
      <vt:lpstr>Tahoma</vt:lpstr>
      <vt:lpstr>Times New Roman</vt:lpstr>
      <vt:lpstr>Verdana</vt:lpstr>
      <vt:lpstr>Wingdings</vt:lpstr>
      <vt:lpstr>Custom Design</vt:lpstr>
      <vt:lpstr>Data Structures and Algorithms</vt:lpstr>
      <vt:lpstr>Problem: Laying Telephone Wire</vt:lpstr>
      <vt:lpstr>Wiring: Naive Approach</vt:lpstr>
      <vt:lpstr>Wiring: Better Approach</vt:lpstr>
      <vt:lpstr>Minimum-cost spanning trees</vt:lpstr>
      <vt:lpstr>Minimum Spanning Tree (MST)</vt:lpstr>
      <vt:lpstr>How Can We Generate a MST? </vt:lpstr>
      <vt:lpstr>PowerPoint Presentation</vt:lpstr>
      <vt:lpstr>PowerPoint Presentation</vt:lpstr>
      <vt:lpstr>PowerPoint Presentation</vt:lpstr>
      <vt:lpstr>Two Algorithms</vt:lpstr>
      <vt:lpstr>Prim’s Algorithm</vt:lpstr>
      <vt:lpstr>Prim’s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Prim’s Algorithm Implementation</vt:lpstr>
      <vt:lpstr>Prim’s Algorithm: Priority Queue Implementation</vt:lpstr>
      <vt:lpstr>PowerPoint Presentation</vt:lpstr>
      <vt:lpstr>Kruskal’s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Detecting Cycles</vt:lpstr>
      <vt:lpstr>Equivalence class</vt:lpstr>
      <vt:lpstr>Properties of trees in K’s algorithm</vt:lpstr>
      <vt:lpstr>UNION/FIND algorithm</vt:lpstr>
      <vt:lpstr>PowerPoint Presentation</vt:lpstr>
      <vt:lpstr>PowerPoint Presentation</vt:lpstr>
      <vt:lpstr>PowerPoint Presentation</vt:lpstr>
      <vt:lpstr>PowerPoint Presentation</vt:lpstr>
      <vt:lpstr>UNION/FIND algorithm</vt:lpstr>
      <vt:lpstr>UNION/FIND algorithm</vt:lpstr>
      <vt:lpstr>UNION/FIND algorithm</vt:lpstr>
      <vt:lpstr>UNION/FIND algorithm</vt:lpstr>
      <vt:lpstr>UNION/FIND algorithm</vt:lpstr>
      <vt:lpstr>UNION/FIND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Kruskal算法</vt:lpstr>
      <vt:lpstr>Kruskal算法</vt:lpstr>
      <vt:lpstr>Kruskal算法</vt:lpstr>
      <vt:lpstr>Kruskal’s Algorithm Analysis</vt:lpstr>
      <vt:lpstr>Time Complexity</vt:lpstr>
      <vt:lpstr>Homework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Segmental Hidden Markov Models for  View-based Sport Video Analysis</dc:title>
  <dc:creator>Guoliang Fan</dc:creator>
  <cp:lastModifiedBy>陈实</cp:lastModifiedBy>
  <cp:revision>856</cp:revision>
  <dcterms:created xsi:type="dcterms:W3CDTF">2007-06-11T23:08:42Z</dcterms:created>
  <dcterms:modified xsi:type="dcterms:W3CDTF">2022-11-10T15:20:54Z</dcterms:modified>
</cp:coreProperties>
</file>